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Lst>
  <p:notesMasterIdLst>
    <p:notesMasterId r:id="rId35"/>
  </p:notesMasterIdLst>
  <p:handoutMasterIdLst>
    <p:handoutMasterId r:id="rId36"/>
  </p:handoutMasterIdLst>
  <p:sldIdLst>
    <p:sldId id="329" r:id="rId5"/>
    <p:sldId id="525" r:id="rId6"/>
    <p:sldId id="526" r:id="rId7"/>
    <p:sldId id="527" r:id="rId8"/>
    <p:sldId id="528" r:id="rId9"/>
    <p:sldId id="529" r:id="rId10"/>
    <p:sldId id="567" r:id="rId11"/>
    <p:sldId id="530" r:id="rId12"/>
    <p:sldId id="568" r:id="rId13"/>
    <p:sldId id="552" r:id="rId14"/>
    <p:sldId id="532" r:id="rId15"/>
    <p:sldId id="533" r:id="rId16"/>
    <p:sldId id="553" r:id="rId17"/>
    <p:sldId id="535" r:id="rId18"/>
    <p:sldId id="536" r:id="rId19"/>
    <p:sldId id="537" r:id="rId20"/>
    <p:sldId id="538" r:id="rId21"/>
    <p:sldId id="539" r:id="rId22"/>
    <p:sldId id="540" r:id="rId23"/>
    <p:sldId id="541" r:id="rId24"/>
    <p:sldId id="542" r:id="rId25"/>
    <p:sldId id="543" r:id="rId26"/>
    <p:sldId id="554" r:id="rId27"/>
    <p:sldId id="546" r:id="rId28"/>
    <p:sldId id="547" r:id="rId29"/>
    <p:sldId id="548" r:id="rId30"/>
    <p:sldId id="569" r:id="rId31"/>
    <p:sldId id="549" r:id="rId32"/>
    <p:sldId id="550" r:id="rId33"/>
    <p:sldId id="551" r:id="rId34"/>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6">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989" autoAdjust="0"/>
  </p:normalViewPr>
  <p:slideViewPr>
    <p:cSldViewPr>
      <p:cViewPr varScale="1">
        <p:scale>
          <a:sx n="81" d="100"/>
          <a:sy n="81" d="100"/>
        </p:scale>
        <p:origin x="725" y="58"/>
      </p:cViewPr>
      <p:guideLst>
        <p:guide orient="horz" pos="2175"/>
        <p:guide pos="3816"/>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28"/>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1"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60"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38"/>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68"/>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179" y="6356056"/>
            <a:ext cx="2743128" cy="365108"/>
          </a:xfrm>
        </p:spPr>
        <p:txBody>
          <a:bodyPr/>
          <a:lstStyle/>
          <a:p>
            <a:fld id="{DB09130F-5572-4EEF-B992-9383CC0B66A5}" type="datetimeFigureOut">
              <a:rPr lang="zh-CN" altLang="en-US" smtClean="0"/>
              <a:t>2022/4/3</a:t>
            </a:fld>
            <a:endParaRPr lang="zh-CN" altLang="en-US"/>
          </a:p>
        </p:txBody>
      </p:sp>
      <p:sp>
        <p:nvSpPr>
          <p:cNvPr id="3" name="页脚占位符 2"/>
          <p:cNvSpPr>
            <a:spLocks noGrp="1"/>
          </p:cNvSpPr>
          <p:nvPr>
            <p:ph type="ftr" sz="quarter" idx="11"/>
          </p:nvPr>
        </p:nvSpPr>
        <p:spPr>
          <a:xfrm>
            <a:off x="4038495" y="6356056"/>
            <a:ext cx="4114693" cy="365108"/>
          </a:xfrm>
        </p:spPr>
        <p:txBody>
          <a:bodyPr/>
          <a:lstStyle/>
          <a:p>
            <a:endParaRPr lang="zh-CN" altLang="en-US"/>
          </a:p>
        </p:txBody>
      </p:sp>
      <p:sp>
        <p:nvSpPr>
          <p:cNvPr id="4" name="灯片编号占位符 3"/>
          <p:cNvSpPr>
            <a:spLocks noGrp="1"/>
          </p:cNvSpPr>
          <p:nvPr>
            <p:ph type="sldNum" sz="quarter" idx="12"/>
          </p:nvPr>
        </p:nvSpPr>
        <p:spPr>
          <a:xfrm>
            <a:off x="8610376" y="6356056"/>
            <a:ext cx="2743128" cy="365108"/>
          </a:xfrm>
        </p:spPr>
        <p:txBody>
          <a:bodyPr/>
          <a:lstStyle/>
          <a:p>
            <a:fld id="{734B2A1F-0968-4D41-8027-38EABA3E7552}" type="slidenum">
              <a:rPr lang="zh-CN" altLang="en-US" smtClean="0"/>
              <a:t>‹#›</a:t>
            </a:fld>
            <a:endParaRPr lang="zh-CN" altLang="en-US"/>
          </a:p>
        </p:txBody>
      </p:sp>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l="16444" r="1" b="1"/>
          <a:stretch>
            <a:fillRect/>
          </a:stretch>
        </p:blipFill>
        <p:spPr>
          <a:xfrm>
            <a:off x="20" y="10"/>
            <a:ext cx="12191662" cy="6857672"/>
          </a:xfrm>
          <a:prstGeom prst="rect">
            <a:avLst/>
          </a:prstGeom>
        </p:spPr>
      </p:pic>
      <p:sp>
        <p:nvSpPr>
          <p:cNvPr id="8" name="矩形 7"/>
          <p:cNvSpPr/>
          <p:nvPr userDrawn="1"/>
        </p:nvSpPr>
        <p:spPr>
          <a:xfrm>
            <a:off x="0" y="0"/>
            <a:ext cx="12191682" cy="6857682"/>
          </a:xfrm>
          <a:prstGeom prst="rect">
            <a:avLst/>
          </a:prstGeom>
          <a:gradFill>
            <a:gsLst>
              <a:gs pos="0">
                <a:schemeClr val="bg1">
                  <a:alpha val="0"/>
                </a:schemeClr>
              </a:gs>
              <a:gs pos="100000">
                <a:schemeClr val="bg1">
                  <a:lumMod val="75000"/>
                  <a:alpha val="34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1" name="矩形 10"/>
          <p:cNvSpPr/>
          <p:nvPr userDrawn="1"/>
        </p:nvSpPr>
        <p:spPr>
          <a:xfrm>
            <a:off x="8153188" y="6721163"/>
            <a:ext cx="4038495" cy="136519"/>
          </a:xfrm>
          <a:prstGeom prst="rect">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2" name="矩形 11"/>
          <p:cNvSpPr/>
          <p:nvPr userDrawn="1"/>
        </p:nvSpPr>
        <p:spPr>
          <a:xfrm>
            <a:off x="4038495" y="6721163"/>
            <a:ext cx="4114693" cy="136519"/>
          </a:xfrm>
          <a:prstGeom prst="rect">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3" name="矩形 12"/>
          <p:cNvSpPr/>
          <p:nvPr userDrawn="1"/>
        </p:nvSpPr>
        <p:spPr>
          <a:xfrm>
            <a:off x="0" y="6721163"/>
            <a:ext cx="4038495" cy="136519"/>
          </a:xfrm>
          <a:prstGeom prst="rect">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4" name="燕尾形 13"/>
          <p:cNvSpPr/>
          <p:nvPr userDrawn="1"/>
        </p:nvSpPr>
        <p:spPr>
          <a:xfrm>
            <a:off x="462976" y="266206"/>
            <a:ext cx="196765" cy="439817"/>
          </a:xfrm>
          <a:prstGeom prst="chevron">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5" name="燕尾形 14"/>
          <p:cNvSpPr/>
          <p:nvPr userDrawn="1"/>
        </p:nvSpPr>
        <p:spPr>
          <a:xfrm>
            <a:off x="600131" y="266206"/>
            <a:ext cx="196765" cy="439817"/>
          </a:xfrm>
          <a:prstGeom prst="chevron">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8" name="五边形 17"/>
          <p:cNvSpPr/>
          <p:nvPr userDrawn="1"/>
        </p:nvSpPr>
        <p:spPr>
          <a:xfrm>
            <a:off x="-1" y="266206"/>
            <a:ext cx="519220" cy="439817"/>
          </a:xfrm>
          <a:prstGeom prst="homePlate">
            <a:avLst>
              <a:gd name="adj" fmla="val 22280"/>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sp>
        <p:nvSpPr>
          <p:cNvPr id="20" name="矩形 19"/>
          <p:cNvSpPr/>
          <p:nvPr userDrawn="1"/>
        </p:nvSpPr>
        <p:spPr>
          <a:xfrm>
            <a:off x="-7700" y="224517"/>
            <a:ext cx="534615" cy="521849"/>
          </a:xfrm>
          <a:prstGeom prst="rect">
            <a:avLst/>
          </a:prstGeom>
        </p:spPr>
        <p:txBody>
          <a:bodyPr wrap="square">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LOGO</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p:nvPr userDrawn="1"/>
        </p:nvCxnSpPr>
        <p:spPr>
          <a:xfrm>
            <a:off x="2824407" y="507976"/>
            <a:ext cx="9367275" cy="0"/>
          </a:xfrm>
          <a:prstGeom prst="line">
            <a:avLst/>
          </a:prstGeom>
          <a:ln>
            <a:solidFill>
              <a:srgbClr val="292E3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6271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38" y="214313"/>
            <a:ext cx="7493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8" y="214313"/>
            <a:ext cx="13144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88"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5"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5" y="903288"/>
            <a:ext cx="4943475"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0"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90"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26"/>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26"/>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0"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84" y="6432550"/>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4"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1"/>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4"/>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34" y="765175"/>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11.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1.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1.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11.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slideLayout" Target="../slideLayouts/slideLayout11.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1.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3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34.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slideLayout" Target="../slideLayouts/slideLayout11.xml"/><Relationship Id="rId4" Type="http://schemas.openxmlformats.org/officeDocument/2006/relationships/tags" Target="../tags/tag5.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35.xml"/></Relationships>
</file>

<file path=ppt/slides/_rels/slide4.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11.xml"/><Relationship Id="rId7" Type="http://schemas.openxmlformats.org/officeDocument/2006/relationships/image" Target="../media/image12.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1.emf"/><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14.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Layout" Target="../slideLayouts/slideLayout11.xml"/><Relationship Id="rId5" Type="http://schemas.openxmlformats.org/officeDocument/2006/relationships/tags" Target="../tags/tag17.xml"/><Relationship Id="rId4" Type="http://schemas.openxmlformats.org/officeDocument/2006/relationships/tags" Target="../tags/tag16.xml"/></Relationships>
</file>

<file path=ppt/slides/_rels/slide9.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Layout" Target="../slideLayouts/slideLayout11.xml"/><Relationship Id="rId5" Type="http://schemas.openxmlformats.org/officeDocument/2006/relationships/tags" Target="../tags/tag22.xml"/><Relationship Id="rId4" Type="http://schemas.openxmlformats.org/officeDocument/2006/relationships/tags" Target="../tags/tag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50" y="2133601"/>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87" y="3552826"/>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3" y="4797426"/>
            <a:ext cx="251870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7" y="1538874"/>
            <a:ext cx="3468723"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2847154" y="2011928"/>
            <a:ext cx="7393624" cy="1015663"/>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项目一  选定资金筹集方案</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微软雅黑" pitchFamily="34" charset="-122"/>
              <a:ea typeface="微软雅黑" pitchFamily="34" charset="-122"/>
            </a:endParaRPr>
          </a:p>
        </p:txBody>
      </p:sp>
      <p:sp>
        <p:nvSpPr>
          <p:cNvPr id="8" name="文本框 7"/>
          <p:cNvSpPr txBox="1"/>
          <p:nvPr/>
        </p:nvSpPr>
        <p:spPr>
          <a:xfrm>
            <a:off x="1211738" y="1819489"/>
            <a:ext cx="4822818" cy="196605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b="1" dirty="0">
                <a:solidFill>
                  <a:schemeClr val="tx1"/>
                </a:solidFill>
                <a:latin typeface="微软雅黑" pitchFamily="34" charset="-122"/>
                <a:ea typeface="微软雅黑" pitchFamily="34" charset="-122"/>
              </a:rPr>
              <a:t>威盛公司决定以上500万元资金通过向银行贷款解决，贷款年利率9%，补偿性余额比例10%。</a:t>
            </a:r>
          </a:p>
          <a:p>
            <a:pPr marL="0" indent="0">
              <a:lnSpc>
                <a:spcPct val="130000"/>
              </a:lnSpc>
            </a:pPr>
            <a:r>
              <a:rPr lang="zh-CN" sz="2400" b="1" dirty="0">
                <a:solidFill>
                  <a:schemeClr val="tx1"/>
                </a:solidFill>
                <a:latin typeface="微软雅黑" pitchFamily="34" charset="-122"/>
                <a:ea typeface="微软雅黑" pitchFamily="34" charset="-122"/>
              </a:rPr>
              <a:t>请计算企业实际借款利率。</a:t>
            </a:r>
            <a:endParaRPr lang="zh-CN" altLang="en-US" sz="2400" b="1" dirty="0">
              <a:solidFill>
                <a:schemeClr val="tx1"/>
              </a:solidFill>
              <a:latin typeface="微软雅黑" pitchFamily="34" charset="-122"/>
              <a:ea typeface="微软雅黑" pitchFamily="34" charset="-122"/>
            </a:endParaRPr>
          </a:p>
        </p:txBody>
      </p:sp>
      <p:sp>
        <p:nvSpPr>
          <p:cNvPr id="9" name="文本框 8"/>
          <p:cNvSpPr txBox="1"/>
          <p:nvPr/>
        </p:nvSpPr>
        <p:spPr>
          <a:xfrm>
            <a:off x="1528934" y="1061724"/>
            <a:ext cx="1190780" cy="430430"/>
          </a:xfrm>
          <a:prstGeom prst="rect">
            <a:avLst/>
          </a:prstGeom>
          <a:noFill/>
        </p:spPr>
        <p:txBody>
          <a:bodyPr wrap="none" lIns="0" tIns="0" rIns="0" bIns="0" rtlCol="0" anchor="t">
            <a:spAutoFit/>
          </a:bodyPr>
          <a:lstStyle/>
          <a:p>
            <a:r>
              <a:rPr lang="zh-CN" sz="2800" b="1" dirty="0">
                <a:latin typeface="微软雅黑" pitchFamily="34" charset="-122"/>
                <a:ea typeface="微软雅黑" pitchFamily="34" charset="-122"/>
                <a:sym typeface="+mn-ea"/>
              </a:rPr>
              <a:t>做一做</a:t>
            </a:r>
            <a:r>
              <a:rPr lang="en-US" altLang="zh-CN" sz="2800" b="1" dirty="0">
                <a:latin typeface="微软雅黑" pitchFamily="34" charset="-122"/>
                <a:ea typeface="微软雅黑" pitchFamily="34" charset="-122"/>
                <a:sym typeface="+mn-ea"/>
              </a:rPr>
              <a:t>:</a:t>
            </a:r>
          </a:p>
        </p:txBody>
      </p:sp>
      <p:sp>
        <p:nvSpPr>
          <p:cNvPr id="10" name="文本框 9"/>
          <p:cNvSpPr txBox="1"/>
          <p:nvPr/>
        </p:nvSpPr>
        <p:spPr>
          <a:xfrm>
            <a:off x="1307952" y="4475079"/>
            <a:ext cx="8028408" cy="1485920"/>
          </a:xfrm>
          <a:prstGeom prst="rect">
            <a:avLst/>
          </a:prstGeom>
          <a:noFill/>
          <a:ln w="9525">
            <a:noFill/>
          </a:ln>
        </p:spPr>
        <p:txBody>
          <a:bodyPr wrap="square">
            <a:spAutoFit/>
          </a:bodyPr>
          <a:lstStyle/>
          <a:p>
            <a:pPr marL="0" indent="0">
              <a:lnSpc>
                <a:spcPct val="130000"/>
              </a:lnSpc>
            </a:pPr>
            <a:r>
              <a:rPr lang="en-US" sz="2400" b="1" dirty="0">
                <a:latin typeface="微软雅黑" pitchFamily="34" charset="-122"/>
                <a:ea typeface="微软雅黑" pitchFamily="34" charset="-122"/>
              </a:rPr>
              <a:t>  </a:t>
            </a:r>
            <a:r>
              <a:rPr lang="zh-CN" sz="2400" b="1" dirty="0">
                <a:latin typeface="微软雅黑" pitchFamily="34" charset="-122"/>
                <a:ea typeface="微软雅黑" pitchFamily="34" charset="-122"/>
              </a:rPr>
              <a:t>企业实际借款利率</a:t>
            </a:r>
            <a:r>
              <a:rPr lang="en-US" altLang="zh-CN" sz="2400" b="1" dirty="0">
                <a:latin typeface="微软雅黑" pitchFamily="34" charset="-122"/>
                <a:ea typeface="微软雅黑" pitchFamily="34" charset="-122"/>
              </a:rPr>
              <a:t>=</a:t>
            </a:r>
            <a:r>
              <a:rPr lang="zh-CN" altLang="en-US" sz="2400" b="1" dirty="0">
                <a:latin typeface="微软雅黑" pitchFamily="34" charset="-122"/>
                <a:ea typeface="微软雅黑" pitchFamily="34" charset="-122"/>
              </a:rPr>
              <a:t>名义利率</a:t>
            </a:r>
            <a:r>
              <a:rPr lang="en-US" altLang="zh-CN" sz="2400" b="1" dirty="0">
                <a:latin typeface="微软雅黑" pitchFamily="34" charset="-122"/>
                <a:ea typeface="微软雅黑" pitchFamily="34" charset="-122"/>
              </a:rPr>
              <a:t>/</a:t>
            </a:r>
            <a:r>
              <a:rPr lang="zh-CN" altLang="en-US" sz="2400" b="1" dirty="0">
                <a:latin typeface="微软雅黑" pitchFamily="34" charset="-122"/>
                <a:ea typeface="微软雅黑" pitchFamily="34" charset="-122"/>
              </a:rPr>
              <a:t>（</a:t>
            </a:r>
            <a:r>
              <a:rPr lang="en-US" altLang="zh-CN" sz="2400" b="1" dirty="0">
                <a:latin typeface="微软雅黑" pitchFamily="34" charset="-122"/>
                <a:ea typeface="微软雅黑" pitchFamily="34" charset="-122"/>
              </a:rPr>
              <a:t>1-</a:t>
            </a:r>
            <a:r>
              <a:rPr lang="zh-CN" altLang="en-US" sz="2400" b="1" dirty="0">
                <a:latin typeface="微软雅黑" pitchFamily="34" charset="-122"/>
                <a:ea typeface="微软雅黑" pitchFamily="34" charset="-122"/>
              </a:rPr>
              <a:t>补偿性余额比例）</a:t>
            </a:r>
            <a:endParaRPr lang="en-US" altLang="zh-CN" sz="2400" b="1" dirty="0">
              <a:latin typeface="微软雅黑" pitchFamily="34" charset="-122"/>
              <a:ea typeface="微软雅黑" pitchFamily="34" charset="-122"/>
            </a:endParaRPr>
          </a:p>
          <a:p>
            <a:pPr marL="0" indent="0">
              <a:lnSpc>
                <a:spcPct val="130000"/>
              </a:lnSpc>
            </a:pPr>
            <a:r>
              <a:rPr lang="en-US" altLang="zh-CN" sz="2400" dirty="0">
                <a:latin typeface="微软雅黑" pitchFamily="34" charset="-122"/>
                <a:ea typeface="微软雅黑" pitchFamily="34" charset="-122"/>
              </a:rPr>
              <a:t>                             =9%/</a:t>
            </a:r>
            <a:r>
              <a:rPr lang="zh-CN" altLang="en-US" sz="2400" dirty="0">
                <a:latin typeface="微软雅黑" pitchFamily="34" charset="-122"/>
                <a:ea typeface="微软雅黑" pitchFamily="34" charset="-122"/>
              </a:rPr>
              <a:t>（</a:t>
            </a:r>
            <a:r>
              <a:rPr lang="en-US" altLang="zh-CN" sz="2400" dirty="0">
                <a:latin typeface="微软雅黑" pitchFamily="34" charset="-122"/>
                <a:ea typeface="微软雅黑" pitchFamily="34" charset="-122"/>
              </a:rPr>
              <a:t>1-10%</a:t>
            </a:r>
            <a:r>
              <a:rPr lang="zh-CN" altLang="en-US" sz="2400" dirty="0">
                <a:latin typeface="微软雅黑" pitchFamily="34" charset="-122"/>
                <a:ea typeface="微软雅黑" pitchFamily="34" charset="-122"/>
              </a:rPr>
              <a:t>）</a:t>
            </a:r>
            <a:r>
              <a:rPr lang="en-US" altLang="zh-CN" sz="2400" dirty="0">
                <a:latin typeface="微软雅黑" pitchFamily="34" charset="-122"/>
                <a:ea typeface="微软雅黑" pitchFamily="34" charset="-122"/>
              </a:rPr>
              <a:t> </a:t>
            </a:r>
          </a:p>
          <a:p>
            <a:pPr marL="0" indent="0">
              <a:lnSpc>
                <a:spcPct val="130000"/>
              </a:lnSpc>
            </a:pPr>
            <a:r>
              <a:rPr lang="en-US" altLang="zh-CN" sz="2400" dirty="0">
                <a:latin typeface="微软雅黑" pitchFamily="34" charset="-122"/>
                <a:ea typeface="微软雅黑" pitchFamily="34" charset="-122"/>
              </a:rPr>
              <a:t>                             =10%</a:t>
            </a:r>
            <a:endParaRPr lang="zh-CN" altLang="en-US" sz="2400" b="1" dirty="0">
              <a:latin typeface="微软雅黑" pitchFamily="34" charset="-122"/>
              <a:ea typeface="微软雅黑" pitchFamily="34" charset="-122"/>
            </a:endParaRPr>
          </a:p>
        </p:txBody>
      </p:sp>
      <p:pic>
        <p:nvPicPr>
          <p:cNvPr id="14" name="出自【趣你的PPT】(微信:qunideppt)：最优质的PPT资源库"/>
          <p:cNvPicPr>
            <a:picLocks noChangeAspect="1"/>
          </p:cNvPicPr>
          <p:nvPr>
            <p:custDataLst>
              <p:tags r:id="rId1"/>
            </p:custDataLst>
          </p:nvPr>
        </p:nvPicPr>
        <p:blipFill rotWithShape="1">
          <a:blip r:embed="rId3" cstate="print">
            <a:clrChange>
              <a:clrFrom>
                <a:srgbClr val="A3B6BA">
                  <a:alpha val="100000"/>
                </a:srgbClr>
              </a:clrFrom>
              <a:clrTo>
                <a:srgbClr val="A3B6BA">
                  <a:alpha val="100000"/>
                  <a:alpha val="0"/>
                </a:srgbClr>
              </a:clrTo>
            </a:clrChange>
            <a:extLst>
              <a:ext uri="{28A0092B-C50C-407E-A947-70E740481C1C}">
                <a14:useLocalDpi xmlns:a14="http://schemas.microsoft.com/office/drawing/2010/main" val="0"/>
              </a:ext>
            </a:extLst>
          </a:blip>
          <a:srcRect t="36498" b="21387"/>
          <a:stretch>
            <a:fillRect/>
          </a:stretch>
        </p:blipFill>
        <p:spPr>
          <a:xfrm>
            <a:off x="7812152" y="1926099"/>
            <a:ext cx="3972442" cy="1752829"/>
          </a:xfrm>
          <a:prstGeom prst="rect">
            <a:avLst/>
          </a:prstGeom>
        </p:spPr>
      </p:pic>
      <p:grpSp>
        <p:nvGrpSpPr>
          <p:cNvPr id="12" name="组合 11"/>
          <p:cNvGrpSpPr/>
          <p:nvPr/>
        </p:nvGrpSpPr>
        <p:grpSpPr>
          <a:xfrm>
            <a:off x="88149" y="49302"/>
            <a:ext cx="5143756" cy="613803"/>
            <a:chOff x="1271464" y="2420888"/>
            <a:chExt cx="4490718" cy="613803"/>
          </a:xfrm>
        </p:grpSpPr>
        <p:sp>
          <p:nvSpPr>
            <p:cNvPr id="1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14"/>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1259627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微软雅黑" pitchFamily="34" charset="-122"/>
              <a:ea typeface="微软雅黑" pitchFamily="34" charset="-122"/>
            </a:endParaRPr>
          </a:p>
        </p:txBody>
      </p:sp>
      <p:sp>
        <p:nvSpPr>
          <p:cNvPr id="2" name="文本框 1"/>
          <p:cNvSpPr txBox="1"/>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微软雅黑" pitchFamily="34" charset="-122"/>
                <a:ea typeface="微软雅黑" pitchFamily="34" charset="-122"/>
                <a:sym typeface="+mn-ea"/>
              </a:rPr>
              <a:t>步骤二</a:t>
            </a:r>
            <a:r>
              <a:rPr lang="en-US" sz="2400" b="1">
                <a:solidFill>
                  <a:schemeClr val="tx1"/>
                </a:solidFill>
                <a:latin typeface="微软雅黑" pitchFamily="34" charset="-122"/>
                <a:ea typeface="微软雅黑" pitchFamily="34" charset="-122"/>
                <a:cs typeface="Times New Roman" panose="02020603050405020304" pitchFamily="18" charset="0"/>
                <a:sym typeface="+mn-ea"/>
              </a:rPr>
              <a:t>  </a:t>
            </a:r>
            <a:r>
              <a:rPr lang="zh-CN" sz="2400" b="1">
                <a:solidFill>
                  <a:schemeClr val="tx1"/>
                </a:solidFill>
                <a:latin typeface="微软雅黑" pitchFamily="34" charset="-122"/>
                <a:ea typeface="微软雅黑" pitchFamily="34" charset="-122"/>
                <a:sym typeface="+mn-ea"/>
              </a:rPr>
              <a:t>掌握债务筹资方式</a:t>
            </a:r>
            <a:endParaRPr lang="zh-CN" altLang="en-US" sz="2400" b="1">
              <a:solidFill>
                <a:schemeClr val="tx1"/>
              </a:solidFill>
              <a:latin typeface="微软雅黑" pitchFamily="34" charset="-122"/>
              <a:ea typeface="微软雅黑" pitchFamily="34" charset="-122"/>
              <a:sym typeface="+mn-ea"/>
            </a:endParaRPr>
          </a:p>
        </p:txBody>
      </p:sp>
      <p:sp>
        <p:nvSpPr>
          <p:cNvPr id="3" name="文本框 2"/>
          <p:cNvSpPr txBox="1"/>
          <p:nvPr/>
        </p:nvSpPr>
        <p:spPr>
          <a:xfrm>
            <a:off x="1414646" y="1590942"/>
            <a:ext cx="5080661" cy="460268"/>
          </a:xfrm>
          <a:prstGeom prst="rect">
            <a:avLst/>
          </a:prstGeom>
          <a:noFill/>
          <a:ln w="9525">
            <a:noFill/>
          </a:ln>
        </p:spPr>
        <p:txBody>
          <a:bodyPr>
            <a:spAutoFit/>
          </a:bodyPr>
          <a:lstStyle/>
          <a:p>
            <a:pPr marL="0" indent="260985"/>
            <a:r>
              <a:rPr lang="zh-CN" sz="2400" b="1">
                <a:latin typeface="微软雅黑" pitchFamily="34" charset="-122"/>
                <a:ea typeface="微软雅黑" pitchFamily="34" charset="-122"/>
                <a:cs typeface="Times New Roman" panose="02020603050405020304" pitchFamily="18" charset="0"/>
                <a:sym typeface="+mn-ea"/>
              </a:rPr>
              <a:t>1.金融机构借款</a:t>
            </a:r>
            <a:endParaRPr lang="zh-CN" altLang="en-US" sz="2400" b="1">
              <a:latin typeface="微软雅黑" pitchFamily="34" charset="-122"/>
              <a:ea typeface="微软雅黑" pitchFamily="34" charset="-122"/>
              <a:cs typeface="Times New Roman" panose="02020603050405020304" pitchFamily="18" charset="0"/>
              <a:sym typeface="+mn-ea"/>
            </a:endParaRPr>
          </a:p>
        </p:txBody>
      </p:sp>
      <p:sp>
        <p:nvSpPr>
          <p:cNvPr id="4" name="文本框 3"/>
          <p:cNvSpPr txBox="1"/>
          <p:nvPr/>
        </p:nvSpPr>
        <p:spPr>
          <a:xfrm>
            <a:off x="911424" y="2336260"/>
            <a:ext cx="6768752" cy="3360920"/>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marL="0" indent="347980">
              <a:lnSpc>
                <a:spcPct val="130000"/>
              </a:lnSpc>
            </a:pPr>
            <a:r>
              <a:rPr lang="zh-CN" sz="2400" b="1" dirty="0">
                <a:solidFill>
                  <a:schemeClr val="tx1"/>
                </a:solidFill>
                <a:latin typeface="微软雅黑" pitchFamily="34" charset="-122"/>
                <a:ea typeface="微软雅黑" pitchFamily="34" charset="-122"/>
                <a:sym typeface="+mn-ea"/>
              </a:rPr>
              <a:t>（2）信贷额度</a:t>
            </a:r>
          </a:p>
          <a:p>
            <a:pPr marL="0" indent="347980">
              <a:lnSpc>
                <a:spcPct val="130000"/>
              </a:lnSpc>
            </a:pPr>
            <a:r>
              <a:rPr lang="zh-CN" sz="2400" b="1" dirty="0">
                <a:solidFill>
                  <a:schemeClr val="tx1"/>
                </a:solidFill>
                <a:latin typeface="微软雅黑" pitchFamily="34" charset="-122"/>
                <a:ea typeface="微软雅黑" pitchFamily="34" charset="-122"/>
                <a:sym typeface="+mn-ea"/>
              </a:rPr>
              <a:t>信贷额度亦即贷款限额，是借款企业与银行在协议中规定的借款最高限额，信贷额度的有效期限通常为</a:t>
            </a:r>
            <a:r>
              <a:rPr lang="zh-CN" sz="2400" b="1" dirty="0">
                <a:solidFill>
                  <a:schemeClr val="tx1"/>
                </a:solidFill>
                <a:latin typeface="微软雅黑" pitchFamily="34" charset="-122"/>
                <a:ea typeface="微软雅黑" pitchFamily="34" charset="-122"/>
                <a:cs typeface="Times New Roman" panose="02020603050405020304" pitchFamily="18" charset="0"/>
                <a:sym typeface="+mn-ea"/>
              </a:rPr>
              <a:t>1年。一般情况下，在信贷额度内，企业可以随时按需要支用借款。如果企业信誉恶化，即使在信贷限额内，企业也可能得不到借款；此时，银行不会承担法律责任。</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pic>
        <p:nvPicPr>
          <p:cNvPr id="5" name="图片 4" descr="矢量合作分析"/>
          <p:cNvPicPr>
            <a:picLocks noChangeAspect="1"/>
          </p:cNvPicPr>
          <p:nvPr>
            <p:custDataLst>
              <p:tags r:id="rId1"/>
            </p:custDataLst>
          </p:nvPr>
        </p:nvPicPr>
        <p:blipFill>
          <a:blip r:embed="rId3">
            <a:clrChange>
              <a:clrFrom>
                <a:srgbClr val="000000">
                  <a:alpha val="0"/>
                </a:srgbClr>
              </a:clrFrom>
              <a:clrTo>
                <a:srgbClr val="000000">
                  <a:alpha val="0"/>
                  <a:alpha val="0"/>
                </a:srgbClr>
              </a:clrTo>
            </a:clrChange>
          </a:blip>
          <a:stretch>
            <a:fillRect/>
          </a:stretch>
        </p:blipFill>
        <p:spPr>
          <a:xfrm>
            <a:off x="8283384" y="2799308"/>
            <a:ext cx="3327198" cy="2723519"/>
          </a:xfrm>
          <a:prstGeom prst="rect">
            <a:avLst/>
          </a:prstGeom>
        </p:spPr>
      </p:pic>
      <p:grpSp>
        <p:nvGrpSpPr>
          <p:cNvPr id="9" name="组合 8"/>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3682628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2" name="文本框 1"/>
          <p:cNvSpPr txBox="1"/>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sp>
        <p:nvSpPr>
          <p:cNvPr id="3" name="文本框 2"/>
          <p:cNvSpPr txBox="1"/>
          <p:nvPr/>
        </p:nvSpPr>
        <p:spPr>
          <a:xfrm>
            <a:off x="6526320" y="1614705"/>
            <a:ext cx="3668237" cy="460268"/>
          </a:xfrm>
          <a:prstGeom prst="rect">
            <a:avLst/>
          </a:prstGeom>
          <a:noFill/>
          <a:ln w="9525">
            <a:noFill/>
          </a:ln>
        </p:spPr>
        <p:txBody>
          <a:bodyPr wrap="square">
            <a:spAutoFit/>
          </a:bodyPr>
          <a:lstStyle/>
          <a:p>
            <a:pPr marL="0" indent="260985"/>
            <a:r>
              <a:rPr lang="zh-CN" sz="2400" b="1" dirty="0">
                <a:latin typeface="+mn-ea"/>
                <a:ea typeface="+mn-ea"/>
                <a:cs typeface="Times New Roman" panose="02020603050405020304" pitchFamily="18" charset="0"/>
                <a:sym typeface="+mn-ea"/>
              </a:rPr>
              <a:t>1.金融机构借款</a:t>
            </a:r>
            <a:endParaRPr lang="zh-CN" altLang="en-US" sz="2400" b="1" dirty="0">
              <a:latin typeface="+mn-ea"/>
              <a:ea typeface="+mn-ea"/>
              <a:cs typeface="Times New Roman" panose="02020603050405020304" pitchFamily="18" charset="0"/>
              <a:sym typeface="+mn-ea"/>
            </a:endParaRPr>
          </a:p>
        </p:txBody>
      </p:sp>
      <p:sp>
        <p:nvSpPr>
          <p:cNvPr id="4" name="文本框 3"/>
          <p:cNvSpPr txBox="1"/>
          <p:nvPr/>
        </p:nvSpPr>
        <p:spPr>
          <a:xfrm>
            <a:off x="5119390" y="2708920"/>
            <a:ext cx="6192687" cy="3102388"/>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marL="0" indent="347980">
              <a:lnSpc>
                <a:spcPct val="120000"/>
              </a:lnSpc>
            </a:pPr>
            <a:r>
              <a:rPr lang="zh-CN" sz="2400" b="1" dirty="0">
                <a:latin typeface="+mn-ea"/>
                <a:sym typeface="+mn-ea"/>
              </a:rPr>
              <a:t>（</a:t>
            </a:r>
            <a:r>
              <a:rPr lang="zh-CN" sz="2400" b="1" dirty="0">
                <a:latin typeface="+mn-ea"/>
                <a:cs typeface="Times New Roman" panose="02020603050405020304" pitchFamily="18" charset="0"/>
                <a:sym typeface="+mn-ea"/>
              </a:rPr>
              <a:t>3）周转信贷协</a:t>
            </a:r>
            <a:r>
              <a:rPr lang="zh-CN" altLang="en-US" sz="2400" b="1" dirty="0">
                <a:latin typeface="+mn-ea"/>
                <a:cs typeface="Times New Roman" panose="02020603050405020304" pitchFamily="18" charset="0"/>
                <a:sym typeface="+mn-ea"/>
              </a:rPr>
              <a:t>定</a:t>
            </a:r>
            <a:endParaRPr lang="zh-CN" sz="2400" b="1" dirty="0">
              <a:latin typeface="+mn-ea"/>
              <a:sym typeface="+mn-ea"/>
            </a:endParaRPr>
          </a:p>
          <a:p>
            <a:pPr marL="0" indent="347980">
              <a:lnSpc>
                <a:spcPct val="120000"/>
              </a:lnSpc>
            </a:pPr>
            <a:r>
              <a:rPr lang="zh-CN" sz="2400" b="1" dirty="0">
                <a:latin typeface="+mn-ea"/>
                <a:sym typeface="+mn-ea"/>
              </a:rPr>
              <a:t>周转信贷协定是银行从法律上承诺向企业提供不超过某一个最高限额的贷款协定。在协定有效期内，只要企业累计借款总额未超过最高限额，银行必须满足企业任何时候提出的借款要求。企业享有周转协定，通常要对贷款限额的未使用部分付给银行一笔承诺费。</a:t>
            </a:r>
            <a:endParaRPr lang="zh-CN" altLang="en-US" sz="2400" b="1" dirty="0">
              <a:solidFill>
                <a:schemeClr val="accent6"/>
              </a:solidFill>
              <a:latin typeface="+mn-ea"/>
            </a:endParaRPr>
          </a:p>
        </p:txBody>
      </p:sp>
      <p:pic>
        <p:nvPicPr>
          <p:cNvPr id="5" name="图片 4" descr="矢量合作分析"/>
          <p:cNvPicPr>
            <a:picLocks noChangeAspect="1"/>
          </p:cNvPicPr>
          <p:nvPr>
            <p:custDataLst>
              <p:tags r:id="rId1"/>
            </p:custDataLst>
          </p:nvPr>
        </p:nvPicPr>
        <p:blipFill>
          <a:blip r:embed="rId3"/>
          <a:stretch>
            <a:fillRect/>
          </a:stretch>
        </p:blipFill>
        <p:spPr>
          <a:xfrm>
            <a:off x="1020844" y="2982042"/>
            <a:ext cx="3456384" cy="2829266"/>
          </a:xfrm>
          <a:prstGeom prst="rect">
            <a:avLst/>
          </a:prstGeom>
        </p:spPr>
      </p:pic>
      <p:grpSp>
        <p:nvGrpSpPr>
          <p:cNvPr id="9" name="组合 8"/>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3337805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8" name="文本框 7"/>
          <p:cNvSpPr txBox="1"/>
          <p:nvPr/>
        </p:nvSpPr>
        <p:spPr>
          <a:xfrm>
            <a:off x="1127449" y="1935667"/>
            <a:ext cx="5976664" cy="201285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b="1" dirty="0">
                <a:solidFill>
                  <a:schemeClr val="tx1"/>
                </a:solidFill>
                <a:latin typeface="+mn-ea"/>
                <a:sym typeface="+mn-ea"/>
              </a:rPr>
              <a:t>威盛公司之前与银行商定的周转信贷额度为</a:t>
            </a:r>
            <a:r>
              <a:rPr lang="zh-CN" sz="2400" b="1" dirty="0">
                <a:solidFill>
                  <a:schemeClr val="tx1"/>
                </a:solidFill>
                <a:latin typeface="+mn-ea"/>
                <a:cs typeface="Times New Roman" panose="02020603050405020304" pitchFamily="18" charset="0"/>
                <a:sym typeface="+mn-ea"/>
              </a:rPr>
              <a:t>1 000万元，承诺费为1%，该企业年度内实际借款为500万元。</a:t>
            </a:r>
            <a:endParaRPr lang="zh-CN" sz="2400" b="1" dirty="0">
              <a:solidFill>
                <a:schemeClr val="tx1"/>
              </a:solidFill>
              <a:latin typeface="+mn-ea"/>
              <a:sym typeface="+mn-ea"/>
            </a:endParaRPr>
          </a:p>
          <a:p>
            <a:pPr marL="0" indent="0">
              <a:lnSpc>
                <a:spcPct val="130000"/>
              </a:lnSpc>
            </a:pPr>
            <a:r>
              <a:rPr lang="zh-CN" sz="2400" b="1" dirty="0">
                <a:solidFill>
                  <a:schemeClr val="tx1"/>
                </a:solidFill>
                <a:latin typeface="+mn-ea"/>
                <a:sym typeface="+mn-ea"/>
              </a:rPr>
              <a:t>要求：计算该企业应向银行支付的承诺费。</a:t>
            </a:r>
            <a:endParaRPr lang="zh-CN" altLang="en-US" sz="2400" b="1" dirty="0">
              <a:solidFill>
                <a:schemeClr val="tx1"/>
              </a:solidFill>
              <a:latin typeface="+mn-ea"/>
            </a:endParaRPr>
          </a:p>
        </p:txBody>
      </p:sp>
      <p:sp>
        <p:nvSpPr>
          <p:cNvPr id="9" name="文本框 8"/>
          <p:cNvSpPr txBox="1"/>
          <p:nvPr/>
        </p:nvSpPr>
        <p:spPr>
          <a:xfrm>
            <a:off x="1271464" y="1050606"/>
            <a:ext cx="1030731" cy="369332"/>
          </a:xfrm>
          <a:prstGeom prst="rect">
            <a:avLst/>
          </a:prstGeom>
          <a:noFill/>
        </p:spPr>
        <p:txBody>
          <a:bodyPr wrap="none" lIns="0" tIns="0" rIns="0" bIns="0" rtlCol="0" anchor="t">
            <a:spAutoFit/>
          </a:bodyPr>
          <a:lstStyle/>
          <a:p>
            <a:r>
              <a:rPr lang="zh-CN" sz="2400" b="1" dirty="0">
                <a:latin typeface="+mn-ea"/>
                <a:ea typeface="+mn-ea"/>
                <a:sym typeface="+mn-ea"/>
              </a:rPr>
              <a:t>做一做</a:t>
            </a:r>
            <a:r>
              <a:rPr lang="en-US" altLang="zh-CN" sz="2400" b="1" dirty="0">
                <a:latin typeface="+mn-ea"/>
                <a:ea typeface="+mn-ea"/>
                <a:sym typeface="+mn-ea"/>
              </a:rPr>
              <a:t>:</a:t>
            </a:r>
          </a:p>
        </p:txBody>
      </p:sp>
      <p:sp>
        <p:nvSpPr>
          <p:cNvPr id="4" name="文本框 3"/>
          <p:cNvSpPr txBox="1"/>
          <p:nvPr/>
        </p:nvSpPr>
        <p:spPr>
          <a:xfrm>
            <a:off x="1382575" y="4751691"/>
            <a:ext cx="7683230" cy="460268"/>
          </a:xfrm>
          <a:prstGeom prst="rect">
            <a:avLst/>
          </a:prstGeom>
          <a:noFill/>
          <a:ln w="9525">
            <a:noFill/>
          </a:ln>
        </p:spPr>
        <p:txBody>
          <a:bodyPr wrap="square">
            <a:spAutoFit/>
          </a:bodyPr>
          <a:lstStyle/>
          <a:p>
            <a:pPr marL="0" indent="0"/>
            <a:r>
              <a:rPr lang="zh-CN" sz="2400" b="1">
                <a:latin typeface="+mn-ea"/>
                <a:ea typeface="+mn-ea"/>
              </a:rPr>
              <a:t>  向银行支付的承诺费＝（1 000－500）×1%＝5万元</a:t>
            </a:r>
            <a:endParaRPr lang="zh-CN" altLang="en-US" sz="2400" b="1">
              <a:latin typeface="+mn-ea"/>
              <a:ea typeface="+mn-ea"/>
            </a:endParaRPr>
          </a:p>
        </p:txBody>
      </p:sp>
      <p:pic>
        <p:nvPicPr>
          <p:cNvPr id="14" name="出自【趣你的PPT】(微信:qunideppt)：最优质的PPT资源库"/>
          <p:cNvPicPr>
            <a:picLocks noChangeAspect="1"/>
          </p:cNvPicPr>
          <p:nvPr>
            <p:custDataLst>
              <p:tags r:id="rId1"/>
            </p:custDataLst>
          </p:nvPr>
        </p:nvPicPr>
        <p:blipFill rotWithShape="1">
          <a:blip r:embed="rId3" cstate="print">
            <a:clrChange>
              <a:clrFrom>
                <a:srgbClr val="A3B6BA">
                  <a:alpha val="100000"/>
                </a:srgbClr>
              </a:clrFrom>
              <a:clrTo>
                <a:srgbClr val="A3B6BA">
                  <a:alpha val="100000"/>
                  <a:alpha val="0"/>
                </a:srgbClr>
              </a:clrTo>
            </a:clrChange>
            <a:extLst>
              <a:ext uri="{28A0092B-C50C-407E-A947-70E740481C1C}">
                <a14:useLocalDpi xmlns:a14="http://schemas.microsoft.com/office/drawing/2010/main" val="0"/>
              </a:ext>
            </a:extLst>
          </a:blip>
          <a:srcRect t="36498" b="21387"/>
          <a:stretch>
            <a:fillRect/>
          </a:stretch>
        </p:blipFill>
        <p:spPr>
          <a:xfrm>
            <a:off x="7464152" y="2027721"/>
            <a:ext cx="3972442" cy="1752829"/>
          </a:xfrm>
          <a:prstGeom prst="rect">
            <a:avLst/>
          </a:prstGeom>
        </p:spPr>
      </p:pic>
      <p:grpSp>
        <p:nvGrpSpPr>
          <p:cNvPr id="10" name="组合 9"/>
          <p:cNvGrpSpPr/>
          <p:nvPr/>
        </p:nvGrpSpPr>
        <p:grpSpPr>
          <a:xfrm>
            <a:off x="88149" y="49302"/>
            <a:ext cx="5143756"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3434997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custDataLst>
              <p:tags r:id="rId1"/>
            </p:custDataLst>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2" name="文本框 1"/>
          <p:cNvSpPr txBox="1"/>
          <p:nvPr>
            <p:custDataLst>
              <p:tags r:id="rId2"/>
            </p:custDataLst>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sp>
        <p:nvSpPr>
          <p:cNvPr id="3" name="文本框 2"/>
          <p:cNvSpPr txBox="1"/>
          <p:nvPr>
            <p:custDataLst>
              <p:tags r:id="rId3"/>
            </p:custDataLst>
          </p:nvPr>
        </p:nvSpPr>
        <p:spPr>
          <a:xfrm>
            <a:off x="1414646" y="1569357"/>
            <a:ext cx="5080661" cy="460268"/>
          </a:xfrm>
          <a:prstGeom prst="rect">
            <a:avLst/>
          </a:prstGeom>
          <a:noFill/>
          <a:ln w="9525">
            <a:noFill/>
          </a:ln>
        </p:spPr>
        <p:txBody>
          <a:bodyPr>
            <a:spAutoFit/>
          </a:bodyPr>
          <a:lstStyle/>
          <a:p>
            <a:pPr marL="0" indent="260985"/>
            <a:r>
              <a:rPr lang="zh-CN" sz="2400" b="1">
                <a:latin typeface="+mn-ea"/>
                <a:ea typeface="+mn-ea"/>
                <a:cs typeface="Times New Roman" panose="02020603050405020304" pitchFamily="18" charset="0"/>
                <a:sym typeface="+mn-ea"/>
              </a:rPr>
              <a:t>2.发行债券</a:t>
            </a:r>
            <a:endParaRPr lang="zh-CN" altLang="en-US" sz="2400" b="1">
              <a:latin typeface="+mn-ea"/>
              <a:ea typeface="+mn-ea"/>
              <a:cs typeface="Times New Roman" panose="02020603050405020304" pitchFamily="18" charset="0"/>
              <a:sym typeface="+mn-ea"/>
            </a:endParaRPr>
          </a:p>
        </p:txBody>
      </p:sp>
      <p:sp>
        <p:nvSpPr>
          <p:cNvPr id="4" name="文本框 3"/>
          <p:cNvSpPr txBox="1"/>
          <p:nvPr>
            <p:custDataLst>
              <p:tags r:id="rId4"/>
            </p:custDataLst>
          </p:nvPr>
        </p:nvSpPr>
        <p:spPr>
          <a:xfrm>
            <a:off x="1294299" y="2153454"/>
            <a:ext cx="9603085" cy="1393587"/>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marL="0" indent="260985">
              <a:lnSpc>
                <a:spcPct val="130000"/>
              </a:lnSpc>
            </a:pPr>
            <a:r>
              <a:rPr lang="zh-CN" sz="2400" dirty="0">
                <a:solidFill>
                  <a:schemeClr val="tx1"/>
                </a:solidFill>
                <a:latin typeface="+mn-ea"/>
                <a:sym typeface="+mn-ea"/>
              </a:rPr>
              <a:t>公司债券又称为企业债券，是企业依照法定程序发行的、约定在一定期限内还本付息的有价证券。债券是持券人拥有公司债权的书面证书，它代表债券持券人与发债公司之间的债券债务关系。</a:t>
            </a:r>
            <a:endParaRPr lang="zh-CN" altLang="en-US" sz="2400" b="1" dirty="0">
              <a:solidFill>
                <a:schemeClr val="tx1"/>
              </a:solidFill>
              <a:latin typeface="+mn-ea"/>
            </a:endParaRPr>
          </a:p>
        </p:txBody>
      </p:sp>
      <p:sp>
        <p:nvSpPr>
          <p:cNvPr id="5" name="文本框 4"/>
          <p:cNvSpPr txBox="1"/>
          <p:nvPr>
            <p:custDataLst>
              <p:tags r:id="rId5"/>
            </p:custDataLst>
          </p:nvPr>
        </p:nvSpPr>
        <p:spPr>
          <a:xfrm>
            <a:off x="1307952" y="3645024"/>
            <a:ext cx="5080661" cy="460268"/>
          </a:xfrm>
          <a:prstGeom prst="rect">
            <a:avLst/>
          </a:prstGeom>
          <a:noFill/>
          <a:ln w="9525">
            <a:noFill/>
          </a:ln>
        </p:spPr>
        <p:txBody>
          <a:bodyPr>
            <a:spAutoFit/>
          </a:bodyPr>
          <a:lstStyle/>
          <a:p>
            <a:pPr marL="0" indent="266700"/>
            <a:r>
              <a:rPr lang="zh-CN" sz="2400" b="1">
                <a:latin typeface="+mn-ea"/>
                <a:ea typeface="+mn-ea"/>
              </a:rPr>
              <a:t>（</a:t>
            </a:r>
            <a:r>
              <a:rPr lang="zh-CN" sz="2400" b="1">
                <a:latin typeface="+mn-ea"/>
                <a:ea typeface="+mn-ea"/>
                <a:cs typeface="Times New Roman" panose="02020603050405020304" pitchFamily="18" charset="0"/>
              </a:rPr>
              <a:t>1）债</a:t>
            </a:r>
            <a:r>
              <a:rPr lang="zh-CN" sz="2400" b="1">
                <a:latin typeface="+mn-ea"/>
                <a:ea typeface="+mn-ea"/>
              </a:rPr>
              <a:t>券分类</a:t>
            </a:r>
            <a:endParaRPr lang="zh-CN" altLang="en-US" sz="2400" b="1">
              <a:latin typeface="+mn-ea"/>
              <a:ea typeface="+mn-ea"/>
            </a:endParaRPr>
          </a:p>
        </p:txBody>
      </p:sp>
      <p:graphicFrame>
        <p:nvGraphicFramePr>
          <p:cNvPr id="7" name="表格 6"/>
          <p:cNvGraphicFramePr/>
          <p:nvPr>
            <p:custDataLst>
              <p:tags r:id="rId6"/>
            </p:custDataLst>
            <p:extLst>
              <p:ext uri="{D42A27DB-BD31-4B8C-83A1-F6EECF244321}">
                <p14:modId xmlns:p14="http://schemas.microsoft.com/office/powerpoint/2010/main" val="4070465554"/>
              </p:ext>
            </p:extLst>
          </p:nvPr>
        </p:nvGraphicFramePr>
        <p:xfrm>
          <a:off x="2315511" y="4287162"/>
          <a:ext cx="8379281" cy="1950150"/>
        </p:xfrm>
        <a:graphic>
          <a:graphicData uri="http://schemas.openxmlformats.org/drawingml/2006/table">
            <a:tbl>
              <a:tblPr firstRow="1" bandRow="1">
                <a:tableStyleId>{5940675A-B579-460E-94D1-54222C63F5DA}</a:tableStyleId>
              </a:tblPr>
              <a:tblGrid>
                <a:gridCol w="4330629">
                  <a:extLst>
                    <a:ext uri="{9D8B030D-6E8A-4147-A177-3AD203B41FA5}">
                      <a16:colId xmlns:a16="http://schemas.microsoft.com/office/drawing/2014/main" val="20000"/>
                    </a:ext>
                  </a:extLst>
                </a:gridCol>
                <a:gridCol w="4048652">
                  <a:extLst>
                    <a:ext uri="{9D8B030D-6E8A-4147-A177-3AD203B41FA5}">
                      <a16:colId xmlns:a16="http://schemas.microsoft.com/office/drawing/2014/main" val="20001"/>
                    </a:ext>
                  </a:extLst>
                </a:gridCol>
              </a:tblGrid>
              <a:tr h="454252">
                <a:tc>
                  <a:txBody>
                    <a:bodyPr/>
                    <a:lstStyle/>
                    <a:p>
                      <a:pPr indent="0" algn="ctr">
                        <a:buNone/>
                      </a:pPr>
                      <a:r>
                        <a:rPr lang="en-US" sz="2400" b="1" dirty="0" err="1">
                          <a:latin typeface="+mn-ea"/>
                          <a:ea typeface="+mn-ea"/>
                          <a:cs typeface="宋体" panose="02010600030101010101" pitchFamily="2" charset="-122"/>
                        </a:rPr>
                        <a:t>分类标准</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内容</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469916">
                <a:tc>
                  <a:txBody>
                    <a:bodyPr/>
                    <a:lstStyle/>
                    <a:p>
                      <a:pPr indent="0" algn="ctr">
                        <a:buNone/>
                      </a:pPr>
                      <a:r>
                        <a:rPr lang="en-US" sz="2400" b="1" dirty="0" err="1">
                          <a:latin typeface="+mn-ea"/>
                          <a:ea typeface="+mn-ea"/>
                          <a:cs typeface="宋体" panose="02010600030101010101" pitchFamily="2" charset="-122"/>
                        </a:rPr>
                        <a:t>按照是否记名</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记名债券和不记名债券</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498893">
                <a:tc>
                  <a:txBody>
                    <a:bodyPr/>
                    <a:lstStyle/>
                    <a:p>
                      <a:pPr indent="0" algn="ctr">
                        <a:buNone/>
                      </a:pPr>
                      <a:r>
                        <a:rPr lang="en-US" sz="2400" b="1" dirty="0" err="1">
                          <a:latin typeface="+mn-ea"/>
                          <a:ea typeface="+mn-ea"/>
                          <a:cs typeface="宋体" panose="02010600030101010101" pitchFamily="2" charset="-122"/>
                        </a:rPr>
                        <a:t>按是否能够转换成公司股权</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latin typeface="+mn-ea"/>
                          <a:ea typeface="+mn-ea"/>
                          <a:cs typeface="宋体" panose="02010600030101010101" pitchFamily="2" charset="-122"/>
                        </a:rPr>
                        <a:t>可转换债券和不可转换债券</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527089">
                <a:tc>
                  <a:txBody>
                    <a:bodyPr/>
                    <a:lstStyle/>
                    <a:p>
                      <a:pPr indent="0" algn="ctr">
                        <a:buNone/>
                      </a:pPr>
                      <a:r>
                        <a:rPr lang="en-US" sz="2400" b="1" dirty="0" err="1">
                          <a:latin typeface="+mn-ea"/>
                          <a:ea typeface="+mn-ea"/>
                          <a:cs typeface="宋体" panose="02010600030101010101" pitchFamily="2" charset="-122"/>
                        </a:rPr>
                        <a:t>按有无特定财产担保</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latin typeface="+mn-ea"/>
                          <a:ea typeface="+mn-ea"/>
                          <a:cs typeface="宋体" panose="02010600030101010101" pitchFamily="2" charset="-122"/>
                        </a:rPr>
                        <a:t>担保债券和信用债券</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bl>
          </a:graphicData>
        </a:graphic>
      </p:graphicFrame>
      <p:grpSp>
        <p:nvGrpSpPr>
          <p:cNvPr id="10" name="组合 9"/>
          <p:cNvGrpSpPr/>
          <p:nvPr/>
        </p:nvGrpSpPr>
        <p:grpSpPr>
          <a:xfrm>
            <a:off x="88149" y="49302"/>
            <a:ext cx="5143756"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3694276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sp>
        <p:nvSpPr>
          <p:cNvPr id="3" name="文本框 2"/>
          <p:cNvSpPr txBox="1"/>
          <p:nvPr/>
        </p:nvSpPr>
        <p:spPr>
          <a:xfrm>
            <a:off x="1414646" y="1569357"/>
            <a:ext cx="5080661" cy="460268"/>
          </a:xfrm>
          <a:prstGeom prst="rect">
            <a:avLst/>
          </a:prstGeom>
          <a:noFill/>
          <a:ln w="9525">
            <a:noFill/>
          </a:ln>
        </p:spPr>
        <p:txBody>
          <a:bodyPr>
            <a:spAutoFit/>
          </a:bodyPr>
          <a:lstStyle/>
          <a:p>
            <a:pPr marL="0" indent="260985"/>
            <a:r>
              <a:rPr lang="zh-CN" sz="2400" b="1">
                <a:latin typeface="+mn-ea"/>
                <a:ea typeface="+mn-ea"/>
                <a:cs typeface="Times New Roman" panose="02020603050405020304" pitchFamily="18" charset="0"/>
                <a:sym typeface="+mn-ea"/>
              </a:rPr>
              <a:t>2.发行债券</a:t>
            </a:r>
            <a:endParaRPr lang="zh-CN" altLang="en-US" sz="2400" b="1">
              <a:latin typeface="+mn-ea"/>
              <a:ea typeface="+mn-ea"/>
              <a:cs typeface="Times New Roman" panose="02020603050405020304" pitchFamily="18" charset="0"/>
              <a:sym typeface="+mn-ea"/>
            </a:endParaRPr>
          </a:p>
        </p:txBody>
      </p:sp>
      <p:sp>
        <p:nvSpPr>
          <p:cNvPr id="5" name="文本框 4"/>
          <p:cNvSpPr txBox="1"/>
          <p:nvPr/>
        </p:nvSpPr>
        <p:spPr>
          <a:xfrm>
            <a:off x="1211420" y="2029626"/>
            <a:ext cx="5080661" cy="460268"/>
          </a:xfrm>
          <a:prstGeom prst="rect">
            <a:avLst/>
          </a:prstGeom>
          <a:noFill/>
          <a:ln w="9525">
            <a:noFill/>
          </a:ln>
        </p:spPr>
        <p:txBody>
          <a:bodyPr>
            <a:spAutoFit/>
          </a:bodyPr>
          <a:lstStyle/>
          <a:p>
            <a:pPr marL="0" indent="266700"/>
            <a:r>
              <a:rPr lang="zh-CN" sz="2400" b="1">
                <a:latin typeface="+mn-ea"/>
                <a:ea typeface="+mn-ea"/>
                <a:sym typeface="+mn-ea"/>
              </a:rPr>
              <a:t>（</a:t>
            </a:r>
            <a:r>
              <a:rPr lang="zh-CN" sz="2400" b="1">
                <a:latin typeface="+mn-ea"/>
                <a:ea typeface="+mn-ea"/>
                <a:cs typeface="Times New Roman" panose="02020603050405020304" pitchFamily="18" charset="0"/>
                <a:sym typeface="+mn-ea"/>
              </a:rPr>
              <a:t>2）</a:t>
            </a:r>
            <a:r>
              <a:rPr lang="zh-CN" sz="2400" b="1">
                <a:latin typeface="+mn-ea"/>
                <a:ea typeface="+mn-ea"/>
                <a:sym typeface="+mn-ea"/>
              </a:rPr>
              <a:t>债券发行价格</a:t>
            </a:r>
            <a:endParaRPr lang="zh-CN" altLang="en-US" sz="2400" b="1">
              <a:latin typeface="+mn-ea"/>
              <a:ea typeface="+mn-ea"/>
            </a:endParaRPr>
          </a:p>
        </p:txBody>
      </p:sp>
      <p:sp>
        <p:nvSpPr>
          <p:cNvPr id="104" name="文本框 103"/>
          <p:cNvSpPr txBox="1"/>
          <p:nvPr/>
        </p:nvSpPr>
        <p:spPr>
          <a:xfrm>
            <a:off x="1380843" y="2780928"/>
            <a:ext cx="9320519" cy="345325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zh-CN" sz="2400" b="1" dirty="0">
                <a:solidFill>
                  <a:schemeClr val="tx1"/>
                </a:solidFill>
                <a:latin typeface="+mn-ea"/>
              </a:rPr>
              <a:t>债券原始投资者购入债券时应支付的市场价格。</a:t>
            </a:r>
          </a:p>
          <a:p>
            <a:pPr marL="0" indent="266700">
              <a:lnSpc>
                <a:spcPct val="130000"/>
              </a:lnSpc>
            </a:pPr>
            <a:r>
              <a:rPr lang="zh-CN" sz="2400" b="1" dirty="0">
                <a:solidFill>
                  <a:schemeClr val="tx1"/>
                </a:solidFill>
                <a:latin typeface="+mn-ea"/>
              </a:rPr>
              <a:t>债券发行价格是由债券的</a:t>
            </a:r>
            <a:r>
              <a:rPr lang="zh-CN" sz="2400" b="1" dirty="0">
                <a:solidFill>
                  <a:schemeClr val="tx2"/>
                </a:solidFill>
                <a:latin typeface="+mn-ea"/>
              </a:rPr>
              <a:t>面值</a:t>
            </a:r>
            <a:r>
              <a:rPr lang="zh-CN" sz="2400" b="1" dirty="0">
                <a:solidFill>
                  <a:schemeClr val="tx1"/>
                </a:solidFill>
                <a:latin typeface="+mn-ea"/>
              </a:rPr>
              <a:t>和债券年</a:t>
            </a:r>
            <a:r>
              <a:rPr lang="zh-CN" sz="2400" b="1" dirty="0">
                <a:solidFill>
                  <a:schemeClr val="tx2"/>
                </a:solidFill>
                <a:latin typeface="+mn-ea"/>
              </a:rPr>
              <a:t>利息</a:t>
            </a:r>
            <a:r>
              <a:rPr lang="zh-CN" sz="2400" b="1" dirty="0">
                <a:solidFill>
                  <a:schemeClr val="tx1"/>
                </a:solidFill>
                <a:latin typeface="+mn-ea"/>
              </a:rPr>
              <a:t>按发行时市场利率折算后的</a:t>
            </a:r>
            <a:r>
              <a:rPr lang="zh-CN" sz="2400" b="1" dirty="0">
                <a:solidFill>
                  <a:schemeClr val="tx2"/>
                </a:solidFill>
                <a:latin typeface="+mn-ea"/>
              </a:rPr>
              <a:t>现值</a:t>
            </a:r>
            <a:r>
              <a:rPr lang="zh-CN" sz="2400" b="1" dirty="0">
                <a:solidFill>
                  <a:schemeClr val="tx1"/>
                </a:solidFill>
                <a:latin typeface="+mn-ea"/>
              </a:rPr>
              <a:t>之和决定的</a:t>
            </a:r>
            <a:r>
              <a:rPr lang="zh-CN" altLang="en-US" sz="2400" dirty="0">
                <a:solidFill>
                  <a:schemeClr val="tx1"/>
                </a:solidFill>
                <a:latin typeface="+mn-ea"/>
              </a:rPr>
              <a:t>。</a:t>
            </a:r>
            <a:endParaRPr lang="zh-CN" sz="2400" b="1" dirty="0">
              <a:solidFill>
                <a:schemeClr val="tx1"/>
              </a:solidFill>
              <a:latin typeface="+mn-ea"/>
            </a:endParaRPr>
          </a:p>
          <a:p>
            <a:pPr marL="0" indent="266700">
              <a:lnSpc>
                <a:spcPct val="130000"/>
              </a:lnSpc>
            </a:pPr>
            <a:r>
              <a:rPr lang="zh-CN" sz="2400" b="1" dirty="0">
                <a:solidFill>
                  <a:schemeClr val="tx1"/>
                </a:solidFill>
                <a:latin typeface="+mn-ea"/>
                <a:cs typeface="Times New Roman" panose="02020603050405020304" pitchFamily="18" charset="0"/>
              </a:rPr>
              <a:t>①每年末支付利息，到期支付面值的债券发行价格</a:t>
            </a:r>
            <a:endParaRPr lang="zh-CN" sz="2400" b="1" dirty="0">
              <a:solidFill>
                <a:schemeClr val="tx1"/>
              </a:solidFill>
              <a:latin typeface="+mn-ea"/>
            </a:endParaRPr>
          </a:p>
          <a:p>
            <a:pPr marL="0" indent="266700">
              <a:lnSpc>
                <a:spcPct val="130000"/>
              </a:lnSpc>
            </a:pPr>
            <a:r>
              <a:rPr lang="zh-CN" sz="2400" b="1" dirty="0">
                <a:solidFill>
                  <a:schemeClr val="tx1"/>
                </a:solidFill>
                <a:latin typeface="+mn-ea"/>
              </a:rPr>
              <a:t>发行价格＝债券面值</a:t>
            </a:r>
            <a:r>
              <a:rPr lang="zh-CN" sz="2400" b="1" dirty="0">
                <a:solidFill>
                  <a:schemeClr val="tx1"/>
                </a:solidFill>
                <a:latin typeface="+mn-ea"/>
                <a:cs typeface="Times New Roman" panose="02020603050405020304" pitchFamily="18" charset="0"/>
              </a:rPr>
              <a:t>×按市场利率和债券期限计算的</a:t>
            </a:r>
            <a:endParaRPr lang="en-US" altLang="zh-CN" sz="2400" b="1" dirty="0">
              <a:solidFill>
                <a:schemeClr val="tx1"/>
              </a:solidFill>
              <a:latin typeface="+mn-ea"/>
              <a:cs typeface="Times New Roman" panose="02020603050405020304" pitchFamily="18" charset="0"/>
            </a:endParaRPr>
          </a:p>
          <a:p>
            <a:pPr marL="0" indent="266700">
              <a:lnSpc>
                <a:spcPct val="130000"/>
              </a:lnSpc>
            </a:pPr>
            <a:r>
              <a:rPr lang="zh-CN" sz="2400" b="1" dirty="0">
                <a:solidFill>
                  <a:schemeClr val="tx1"/>
                </a:solidFill>
                <a:latin typeface="+mn-ea"/>
                <a:cs typeface="Times New Roman" panose="02020603050405020304" pitchFamily="18" charset="0"/>
              </a:rPr>
              <a:t>复利现值系数＋债券应付年利息×按市场利率和债券期限</a:t>
            </a:r>
            <a:endParaRPr lang="en-US" altLang="zh-CN" sz="2400" b="1" dirty="0">
              <a:solidFill>
                <a:schemeClr val="tx1"/>
              </a:solidFill>
              <a:latin typeface="+mn-ea"/>
              <a:cs typeface="Times New Roman" panose="02020603050405020304" pitchFamily="18" charset="0"/>
            </a:endParaRPr>
          </a:p>
          <a:p>
            <a:pPr marL="0" indent="266700">
              <a:lnSpc>
                <a:spcPct val="130000"/>
              </a:lnSpc>
            </a:pPr>
            <a:r>
              <a:rPr lang="zh-CN" sz="2400" b="1" dirty="0">
                <a:solidFill>
                  <a:schemeClr val="tx1"/>
                </a:solidFill>
                <a:latin typeface="+mn-ea"/>
                <a:cs typeface="Times New Roman" panose="02020603050405020304" pitchFamily="18" charset="0"/>
              </a:rPr>
              <a:t>计算的年金现值系数</a:t>
            </a:r>
            <a:endParaRPr lang="zh-CN" altLang="en-US" sz="2400" b="1" dirty="0">
              <a:solidFill>
                <a:schemeClr val="tx1"/>
              </a:solidFill>
              <a:latin typeface="+mn-ea"/>
              <a:cs typeface="Times New Roman" panose="02020603050405020304" pitchFamily="18" charset="0"/>
            </a:endParaRPr>
          </a:p>
        </p:txBody>
      </p:sp>
      <p:pic>
        <p:nvPicPr>
          <p:cNvPr id="4" name="图片 3" descr="69f8227bfc138a9452e7e04a16808608"/>
          <p:cNvPicPr>
            <a:picLocks noChangeAspect="1"/>
          </p:cNvPicPr>
          <p:nvPr/>
        </p:nvPicPr>
        <p:blipFill>
          <a:blip r:embed="rId2"/>
          <a:stretch>
            <a:fillRect/>
          </a:stretch>
        </p:blipFill>
        <p:spPr>
          <a:xfrm>
            <a:off x="9440504" y="4082105"/>
            <a:ext cx="2547317" cy="2591470"/>
          </a:xfrm>
          <a:prstGeom prst="rect">
            <a:avLst/>
          </a:prstGeom>
        </p:spPr>
      </p:pic>
      <p:grpSp>
        <p:nvGrpSpPr>
          <p:cNvPr id="10" name="组合 9"/>
          <p:cNvGrpSpPr/>
          <p:nvPr/>
        </p:nvGrpSpPr>
        <p:grpSpPr>
          <a:xfrm>
            <a:off x="88149" y="49302"/>
            <a:ext cx="5143756"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cxnSp>
        <p:nvCxnSpPr>
          <p:cNvPr id="13" name="直接连接符 12">
            <a:extLst>
              <a:ext uri="{FF2B5EF4-FFF2-40B4-BE49-F238E27FC236}">
                <a16:creationId xmlns:a16="http://schemas.microsoft.com/office/drawing/2014/main" id="{FA46B71E-AE1B-48E6-B9CD-D9C6C4F4E796}"/>
              </a:ext>
            </a:extLst>
          </p:cNvPr>
          <p:cNvCxnSpPr/>
          <p:nvPr/>
        </p:nvCxnSpPr>
        <p:spPr>
          <a:xfrm>
            <a:off x="5763838" y="1929076"/>
            <a:ext cx="5516738"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14" name="直接箭头连接符 13">
            <a:extLst>
              <a:ext uri="{FF2B5EF4-FFF2-40B4-BE49-F238E27FC236}">
                <a16:creationId xmlns:a16="http://schemas.microsoft.com/office/drawing/2014/main" id="{D9792D02-502C-4C7C-9794-EDFF9806F3A9}"/>
              </a:ext>
            </a:extLst>
          </p:cNvPr>
          <p:cNvCxnSpPr/>
          <p:nvPr/>
        </p:nvCxnSpPr>
        <p:spPr>
          <a:xfrm flipV="1">
            <a:off x="8032089" y="1666384"/>
            <a:ext cx="0" cy="26269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8A4CF556-68F7-4FC2-935A-DC65D48DA7C6}"/>
              </a:ext>
            </a:extLst>
          </p:cNvPr>
          <p:cNvCxnSpPr/>
          <p:nvPr/>
        </p:nvCxnSpPr>
        <p:spPr>
          <a:xfrm flipV="1">
            <a:off x="6843958" y="1649953"/>
            <a:ext cx="0" cy="26269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5C806DAC-CC27-460C-A14E-0EBD875E0DD7}"/>
              </a:ext>
            </a:extLst>
          </p:cNvPr>
          <p:cNvCxnSpPr/>
          <p:nvPr/>
        </p:nvCxnSpPr>
        <p:spPr>
          <a:xfrm flipV="1">
            <a:off x="9148214" y="1676675"/>
            <a:ext cx="0" cy="26269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a:extLst>
              <a:ext uri="{FF2B5EF4-FFF2-40B4-BE49-F238E27FC236}">
                <a16:creationId xmlns:a16="http://schemas.microsoft.com/office/drawing/2014/main" id="{8FFC18D8-A401-40A8-826F-F9DEC6AD0135}"/>
              </a:ext>
            </a:extLst>
          </p:cNvPr>
          <p:cNvCxnSpPr/>
          <p:nvPr/>
        </p:nvCxnSpPr>
        <p:spPr>
          <a:xfrm flipV="1">
            <a:off x="10300341" y="1663819"/>
            <a:ext cx="0" cy="26269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id="{9F063B10-F957-4CBB-A7C7-7352AA2AC22C}"/>
              </a:ext>
            </a:extLst>
          </p:cNvPr>
          <p:cNvSpPr/>
          <p:nvPr/>
        </p:nvSpPr>
        <p:spPr>
          <a:xfrm>
            <a:off x="5519936" y="1461855"/>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0</a:t>
            </a:r>
            <a:endParaRPr lang="zh-CN" altLang="en-US" sz="2000" b="1" dirty="0">
              <a:latin typeface="微软雅黑" pitchFamily="34" charset="-122"/>
              <a:ea typeface="微软雅黑" pitchFamily="34" charset="-122"/>
              <a:cs typeface="Segoe UI Semilight" panose="020B0402040204020203" pitchFamily="34" charset="0"/>
            </a:endParaRPr>
          </a:p>
        </p:txBody>
      </p:sp>
      <p:sp>
        <p:nvSpPr>
          <p:cNvPr id="19" name="矩形 18">
            <a:extLst>
              <a:ext uri="{FF2B5EF4-FFF2-40B4-BE49-F238E27FC236}">
                <a16:creationId xmlns:a16="http://schemas.microsoft.com/office/drawing/2014/main" id="{87591A12-5F6D-4A82-83AE-E08725D91AEE}"/>
              </a:ext>
            </a:extLst>
          </p:cNvPr>
          <p:cNvSpPr/>
          <p:nvPr/>
        </p:nvSpPr>
        <p:spPr>
          <a:xfrm>
            <a:off x="6588732" y="1912645"/>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1</a:t>
            </a:r>
            <a:endParaRPr lang="zh-CN" altLang="en-US" sz="2000" b="1" dirty="0">
              <a:latin typeface="微软雅黑" pitchFamily="34" charset="-122"/>
              <a:ea typeface="微软雅黑" pitchFamily="34" charset="-122"/>
              <a:cs typeface="Segoe UI Semilight" panose="020B0402040204020203" pitchFamily="34" charset="0"/>
            </a:endParaRPr>
          </a:p>
        </p:txBody>
      </p:sp>
      <p:sp>
        <p:nvSpPr>
          <p:cNvPr id="20" name="矩形 19">
            <a:extLst>
              <a:ext uri="{FF2B5EF4-FFF2-40B4-BE49-F238E27FC236}">
                <a16:creationId xmlns:a16="http://schemas.microsoft.com/office/drawing/2014/main" id="{C36D860B-7FB8-47D0-9CC7-D5A4E34173F8}"/>
              </a:ext>
            </a:extLst>
          </p:cNvPr>
          <p:cNvSpPr/>
          <p:nvPr/>
        </p:nvSpPr>
        <p:spPr>
          <a:xfrm>
            <a:off x="7811418" y="1939367"/>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2</a:t>
            </a:r>
            <a:endParaRPr lang="zh-CN" altLang="en-US" sz="2000" b="1" dirty="0">
              <a:latin typeface="微软雅黑" pitchFamily="34" charset="-122"/>
              <a:ea typeface="微软雅黑" pitchFamily="34" charset="-122"/>
              <a:cs typeface="Segoe UI Semilight" panose="020B0402040204020203" pitchFamily="34" charset="0"/>
            </a:endParaRPr>
          </a:p>
        </p:txBody>
      </p:sp>
      <p:sp>
        <p:nvSpPr>
          <p:cNvPr id="21" name="矩形 20">
            <a:extLst>
              <a:ext uri="{FF2B5EF4-FFF2-40B4-BE49-F238E27FC236}">
                <a16:creationId xmlns:a16="http://schemas.microsoft.com/office/drawing/2014/main" id="{DA062224-41C8-425A-ADA2-7A886252CB17}"/>
              </a:ext>
            </a:extLst>
          </p:cNvPr>
          <p:cNvSpPr/>
          <p:nvPr/>
        </p:nvSpPr>
        <p:spPr>
          <a:xfrm>
            <a:off x="8894766" y="1948770"/>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3</a:t>
            </a:r>
            <a:endParaRPr lang="zh-CN" altLang="en-US" sz="2000" b="1" dirty="0">
              <a:latin typeface="微软雅黑" pitchFamily="34" charset="-122"/>
              <a:ea typeface="微软雅黑" pitchFamily="34" charset="-122"/>
              <a:cs typeface="Segoe UI Semilight" panose="020B0402040204020203" pitchFamily="34" charset="0"/>
            </a:endParaRPr>
          </a:p>
        </p:txBody>
      </p:sp>
      <p:sp>
        <p:nvSpPr>
          <p:cNvPr id="22" name="矩形 21">
            <a:extLst>
              <a:ext uri="{FF2B5EF4-FFF2-40B4-BE49-F238E27FC236}">
                <a16:creationId xmlns:a16="http://schemas.microsoft.com/office/drawing/2014/main" id="{1D098DEA-0C73-4564-BE58-4EA6DB362952}"/>
              </a:ext>
            </a:extLst>
          </p:cNvPr>
          <p:cNvSpPr/>
          <p:nvPr/>
        </p:nvSpPr>
        <p:spPr>
          <a:xfrm>
            <a:off x="10012310" y="1938890"/>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4</a:t>
            </a:r>
            <a:endParaRPr lang="zh-CN" altLang="en-US" sz="2000" b="1" dirty="0">
              <a:latin typeface="微软雅黑" pitchFamily="34" charset="-122"/>
              <a:ea typeface="微软雅黑" pitchFamily="34" charset="-122"/>
              <a:cs typeface="Segoe UI Semilight" panose="020B0402040204020203" pitchFamily="34" charset="0"/>
            </a:endParaRPr>
          </a:p>
        </p:txBody>
      </p:sp>
      <p:sp>
        <p:nvSpPr>
          <p:cNvPr id="23" name="TextBox 22"/>
          <p:cNvSpPr txBox="1"/>
          <p:nvPr/>
        </p:nvSpPr>
        <p:spPr>
          <a:xfrm>
            <a:off x="6669052" y="1311692"/>
            <a:ext cx="276058" cy="369332"/>
          </a:xfrm>
          <a:prstGeom prst="rect">
            <a:avLst/>
          </a:prstGeom>
          <a:noFill/>
        </p:spPr>
        <p:txBody>
          <a:bodyPr wrap="square" rtlCol="0">
            <a:spAutoFit/>
          </a:bodyPr>
          <a:lstStyle/>
          <a:p>
            <a:r>
              <a:rPr lang="en-US" altLang="zh-CN" dirty="0">
                <a:latin typeface="+mn-ea"/>
                <a:ea typeface="+mn-ea"/>
              </a:rPr>
              <a:t>A</a:t>
            </a:r>
            <a:endParaRPr lang="zh-CN" altLang="en-US" dirty="0">
              <a:latin typeface="+mn-ea"/>
              <a:ea typeface="+mn-ea"/>
            </a:endParaRPr>
          </a:p>
        </p:txBody>
      </p:sp>
      <p:sp>
        <p:nvSpPr>
          <p:cNvPr id="24" name="TextBox 23"/>
          <p:cNvSpPr txBox="1"/>
          <p:nvPr/>
        </p:nvSpPr>
        <p:spPr>
          <a:xfrm>
            <a:off x="7852709" y="1311692"/>
            <a:ext cx="276058" cy="369332"/>
          </a:xfrm>
          <a:prstGeom prst="rect">
            <a:avLst/>
          </a:prstGeom>
          <a:noFill/>
        </p:spPr>
        <p:txBody>
          <a:bodyPr wrap="square" rtlCol="0">
            <a:spAutoFit/>
          </a:bodyPr>
          <a:lstStyle/>
          <a:p>
            <a:r>
              <a:rPr lang="en-US" altLang="zh-CN" dirty="0">
                <a:latin typeface="+mn-ea"/>
                <a:ea typeface="+mn-ea"/>
              </a:rPr>
              <a:t>A</a:t>
            </a:r>
            <a:endParaRPr lang="zh-CN" altLang="en-US" dirty="0">
              <a:latin typeface="+mn-ea"/>
              <a:ea typeface="+mn-ea"/>
            </a:endParaRPr>
          </a:p>
        </p:txBody>
      </p:sp>
      <p:sp>
        <p:nvSpPr>
          <p:cNvPr id="25" name="TextBox 24"/>
          <p:cNvSpPr txBox="1"/>
          <p:nvPr/>
        </p:nvSpPr>
        <p:spPr>
          <a:xfrm>
            <a:off x="8964633" y="1311692"/>
            <a:ext cx="276058" cy="369332"/>
          </a:xfrm>
          <a:prstGeom prst="rect">
            <a:avLst/>
          </a:prstGeom>
          <a:noFill/>
        </p:spPr>
        <p:txBody>
          <a:bodyPr wrap="square" rtlCol="0">
            <a:spAutoFit/>
          </a:bodyPr>
          <a:lstStyle/>
          <a:p>
            <a:r>
              <a:rPr lang="en-US" altLang="zh-CN" dirty="0">
                <a:latin typeface="+mn-ea"/>
                <a:ea typeface="+mn-ea"/>
              </a:rPr>
              <a:t>A</a:t>
            </a:r>
            <a:endParaRPr lang="zh-CN" altLang="en-US" dirty="0">
              <a:latin typeface="+mn-ea"/>
              <a:ea typeface="+mn-ea"/>
            </a:endParaRPr>
          </a:p>
        </p:txBody>
      </p:sp>
      <p:sp>
        <p:nvSpPr>
          <p:cNvPr id="26" name="TextBox 25"/>
          <p:cNvSpPr txBox="1"/>
          <p:nvPr/>
        </p:nvSpPr>
        <p:spPr>
          <a:xfrm>
            <a:off x="10123468" y="1311692"/>
            <a:ext cx="276058" cy="369332"/>
          </a:xfrm>
          <a:prstGeom prst="rect">
            <a:avLst/>
          </a:prstGeom>
          <a:noFill/>
        </p:spPr>
        <p:txBody>
          <a:bodyPr wrap="square" rtlCol="0">
            <a:spAutoFit/>
          </a:bodyPr>
          <a:lstStyle/>
          <a:p>
            <a:r>
              <a:rPr lang="en-US" altLang="zh-CN" dirty="0">
                <a:latin typeface="+mn-ea"/>
                <a:ea typeface="+mn-ea"/>
              </a:rPr>
              <a:t>A</a:t>
            </a:r>
            <a:endParaRPr lang="zh-CN" altLang="en-US" dirty="0">
              <a:latin typeface="+mn-ea"/>
              <a:ea typeface="+mn-ea"/>
            </a:endParaRPr>
          </a:p>
        </p:txBody>
      </p:sp>
      <p:sp>
        <p:nvSpPr>
          <p:cNvPr id="29" name="矩形 28">
            <a:extLst>
              <a:ext uri="{FF2B5EF4-FFF2-40B4-BE49-F238E27FC236}">
                <a16:creationId xmlns:a16="http://schemas.microsoft.com/office/drawing/2014/main" id="{1D098DEA-0C73-4564-BE58-4EA6DB362952}"/>
              </a:ext>
            </a:extLst>
          </p:cNvPr>
          <p:cNvSpPr/>
          <p:nvPr/>
        </p:nvSpPr>
        <p:spPr>
          <a:xfrm>
            <a:off x="11058392" y="1897048"/>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5</a:t>
            </a:r>
            <a:endParaRPr lang="zh-CN" altLang="en-US" sz="2000" b="1" dirty="0">
              <a:latin typeface="微软雅黑" pitchFamily="34" charset="-122"/>
              <a:ea typeface="微软雅黑" pitchFamily="34" charset="-122"/>
              <a:cs typeface="Segoe UI Semilight" panose="020B0402040204020203" pitchFamily="34" charset="0"/>
            </a:endParaRPr>
          </a:p>
        </p:txBody>
      </p:sp>
      <p:cxnSp>
        <p:nvCxnSpPr>
          <p:cNvPr id="30" name="直接箭头连接符 29">
            <a:extLst>
              <a:ext uri="{FF2B5EF4-FFF2-40B4-BE49-F238E27FC236}">
                <a16:creationId xmlns:a16="http://schemas.microsoft.com/office/drawing/2014/main" id="{8FFC18D8-A401-40A8-826F-F9DEC6AD0135}"/>
              </a:ext>
            </a:extLst>
          </p:cNvPr>
          <p:cNvCxnSpPr/>
          <p:nvPr/>
        </p:nvCxnSpPr>
        <p:spPr>
          <a:xfrm flipV="1">
            <a:off x="11266288" y="1661910"/>
            <a:ext cx="0" cy="26269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1091382" y="1327076"/>
            <a:ext cx="276058" cy="369332"/>
          </a:xfrm>
          <a:prstGeom prst="rect">
            <a:avLst/>
          </a:prstGeom>
          <a:noFill/>
        </p:spPr>
        <p:txBody>
          <a:bodyPr wrap="square" rtlCol="0">
            <a:spAutoFit/>
          </a:bodyPr>
          <a:lstStyle/>
          <a:p>
            <a:r>
              <a:rPr lang="en-US" altLang="zh-CN" dirty="0">
                <a:latin typeface="+mn-ea"/>
                <a:ea typeface="+mn-ea"/>
              </a:rPr>
              <a:t>A</a:t>
            </a:r>
            <a:endParaRPr lang="zh-CN" altLang="en-US" dirty="0">
              <a:latin typeface="+mn-ea"/>
              <a:ea typeface="+mn-ea"/>
            </a:endParaRPr>
          </a:p>
        </p:txBody>
      </p:sp>
      <p:cxnSp>
        <p:nvCxnSpPr>
          <p:cNvPr id="32" name="直接箭头连接符 31">
            <a:extLst>
              <a:ext uri="{FF2B5EF4-FFF2-40B4-BE49-F238E27FC236}">
                <a16:creationId xmlns:a16="http://schemas.microsoft.com/office/drawing/2014/main" id="{8FFC18D8-A401-40A8-826F-F9DEC6AD0135}"/>
              </a:ext>
            </a:extLst>
          </p:cNvPr>
          <p:cNvCxnSpPr/>
          <p:nvPr/>
        </p:nvCxnSpPr>
        <p:spPr>
          <a:xfrm flipV="1">
            <a:off x="11370415" y="914189"/>
            <a:ext cx="0" cy="100184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1352584" y="907765"/>
            <a:ext cx="276058" cy="369332"/>
          </a:xfrm>
          <a:prstGeom prst="rect">
            <a:avLst/>
          </a:prstGeom>
          <a:noFill/>
        </p:spPr>
        <p:txBody>
          <a:bodyPr wrap="square" rtlCol="0">
            <a:spAutoFit/>
          </a:bodyPr>
          <a:lstStyle/>
          <a:p>
            <a:r>
              <a:rPr lang="en-US" altLang="zh-CN" dirty="0">
                <a:latin typeface="+mn-ea"/>
                <a:ea typeface="+mn-ea"/>
              </a:rPr>
              <a:t>F</a:t>
            </a:r>
            <a:endParaRPr lang="zh-CN" altLang="en-US" dirty="0">
              <a:latin typeface="+mn-ea"/>
              <a:ea typeface="+mn-ea"/>
            </a:endParaRPr>
          </a:p>
        </p:txBody>
      </p:sp>
      <p:cxnSp>
        <p:nvCxnSpPr>
          <p:cNvPr id="35" name="直接箭头连接符 34">
            <a:extLst>
              <a:ext uri="{FF2B5EF4-FFF2-40B4-BE49-F238E27FC236}">
                <a16:creationId xmlns:a16="http://schemas.microsoft.com/office/drawing/2014/main" id="{8FFC18D8-A401-40A8-826F-F9DEC6AD0135}"/>
              </a:ext>
            </a:extLst>
          </p:cNvPr>
          <p:cNvCxnSpPr/>
          <p:nvPr/>
        </p:nvCxnSpPr>
        <p:spPr>
          <a:xfrm>
            <a:off x="5763838" y="1924602"/>
            <a:ext cx="0" cy="856326"/>
          </a:xfrm>
          <a:prstGeom prst="straightConnector1">
            <a:avLst/>
          </a:prstGeom>
          <a:ln w="25400">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38" name="Picture 2" descr="C:\Documents and Settings\Administrator\桌面\19300534077733134353116963370_950副本.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5568" y="1897048"/>
            <a:ext cx="533196" cy="775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3375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8" name="文本框 7"/>
          <p:cNvSpPr txBox="1"/>
          <p:nvPr/>
        </p:nvSpPr>
        <p:spPr>
          <a:xfrm>
            <a:off x="1149422" y="2395484"/>
            <a:ext cx="4896544" cy="297312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b="1" dirty="0">
                <a:solidFill>
                  <a:schemeClr val="tx1"/>
                </a:solidFill>
                <a:latin typeface="+mn-ea"/>
                <a:sym typeface="+mn-ea"/>
              </a:rPr>
              <a:t>威盛公司如果通过发行债券筹资上述</a:t>
            </a:r>
            <a:r>
              <a:rPr lang="zh-CN" sz="2400" b="1" dirty="0">
                <a:solidFill>
                  <a:schemeClr val="tx1"/>
                </a:solidFill>
                <a:latin typeface="+mn-ea"/>
                <a:cs typeface="Times New Roman" panose="02020603050405020304" pitchFamily="18" charset="0"/>
                <a:sym typeface="+mn-ea"/>
              </a:rPr>
              <a:t>500万元，债券面值500元，期限5年，发行时市场利率10%，每年末付息，到期还本。</a:t>
            </a:r>
            <a:endParaRPr lang="zh-CN" sz="2400" b="1" dirty="0">
              <a:solidFill>
                <a:schemeClr val="tx1"/>
              </a:solidFill>
              <a:latin typeface="+mn-ea"/>
              <a:sym typeface="+mn-ea"/>
            </a:endParaRPr>
          </a:p>
          <a:p>
            <a:pPr marL="0" indent="0">
              <a:lnSpc>
                <a:spcPct val="130000"/>
              </a:lnSpc>
            </a:pPr>
            <a:r>
              <a:rPr lang="zh-CN" sz="2400" b="1" dirty="0">
                <a:solidFill>
                  <a:schemeClr val="tx1"/>
                </a:solidFill>
                <a:latin typeface="+mn-ea"/>
                <a:sym typeface="+mn-ea"/>
              </a:rPr>
              <a:t>要求：分别按照票面利率为</a:t>
            </a:r>
            <a:r>
              <a:rPr lang="zh-CN" sz="2400" b="1" dirty="0">
                <a:solidFill>
                  <a:schemeClr val="tx1"/>
                </a:solidFill>
                <a:latin typeface="+mn-ea"/>
                <a:cs typeface="Times New Roman" panose="02020603050405020304" pitchFamily="18" charset="0"/>
                <a:sym typeface="+mn-ea"/>
              </a:rPr>
              <a:t>8%、10%、12%计算债券的发行价格。</a:t>
            </a:r>
          </a:p>
        </p:txBody>
      </p:sp>
      <p:sp>
        <p:nvSpPr>
          <p:cNvPr id="9" name="文本框 8"/>
          <p:cNvSpPr txBox="1"/>
          <p:nvPr/>
        </p:nvSpPr>
        <p:spPr>
          <a:xfrm>
            <a:off x="1149422" y="1390572"/>
            <a:ext cx="1030731" cy="369332"/>
          </a:xfrm>
          <a:prstGeom prst="rect">
            <a:avLst/>
          </a:prstGeom>
          <a:noFill/>
        </p:spPr>
        <p:txBody>
          <a:bodyPr wrap="none" lIns="0" tIns="0" rIns="0" bIns="0" rtlCol="0" anchor="t">
            <a:spAutoFit/>
          </a:bodyPr>
          <a:lstStyle/>
          <a:p>
            <a:r>
              <a:rPr lang="zh-CN" sz="2400" b="1">
                <a:latin typeface="+mn-ea"/>
                <a:ea typeface="+mn-ea"/>
                <a:sym typeface="+mn-ea"/>
              </a:rPr>
              <a:t>做一做</a:t>
            </a:r>
            <a:r>
              <a:rPr lang="en-US" altLang="zh-CN" sz="2400" b="1">
                <a:latin typeface="+mn-ea"/>
                <a:ea typeface="+mn-ea"/>
                <a:sym typeface="+mn-ea"/>
              </a:rPr>
              <a:t>:</a:t>
            </a:r>
            <a:endParaRPr lang="en-US" altLang="zh-CN" sz="2400" b="1" dirty="0">
              <a:latin typeface="+mn-ea"/>
              <a:ea typeface="+mn-ea"/>
              <a:sym typeface="+mn-ea"/>
            </a:endParaRPr>
          </a:p>
        </p:txBody>
      </p:sp>
      <p:pic>
        <p:nvPicPr>
          <p:cNvPr id="4" name="图片 3" descr="df7513d3ee80b444915da9ecde4c3a27"/>
          <p:cNvPicPr>
            <a:picLocks noChangeAspect="1"/>
          </p:cNvPicPr>
          <p:nvPr/>
        </p:nvPicPr>
        <p:blipFill>
          <a:blip r:embed="rId2"/>
          <a:stretch>
            <a:fillRect/>
          </a:stretch>
        </p:blipFill>
        <p:spPr>
          <a:xfrm>
            <a:off x="7104111" y="2815328"/>
            <a:ext cx="4075961" cy="2727963"/>
          </a:xfrm>
          <a:prstGeom prst="rect">
            <a:avLst/>
          </a:prstGeom>
        </p:spPr>
      </p:pic>
      <p:grpSp>
        <p:nvGrpSpPr>
          <p:cNvPr id="7" name="组合 6"/>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115740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4197375" y="5350724"/>
            <a:ext cx="179232"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2" name="文本框 1"/>
          <p:cNvSpPr txBox="1"/>
          <p:nvPr/>
        </p:nvSpPr>
        <p:spPr>
          <a:xfrm>
            <a:off x="1375178" y="980728"/>
            <a:ext cx="9441643" cy="1754326"/>
          </a:xfrm>
          <a:prstGeom prst="rect">
            <a:avLst/>
          </a:prstGeom>
          <a:solidFill>
            <a:schemeClr val="bg2"/>
          </a:solidFill>
          <a:ln w="9525">
            <a:noFill/>
          </a:ln>
        </p:spPr>
        <p:txBody>
          <a:bodyPr wrap="square">
            <a:spAutoFit/>
          </a:bodyPr>
          <a:lstStyle/>
          <a:p>
            <a:pPr marL="0" indent="0">
              <a:lnSpc>
                <a:spcPct val="150000"/>
              </a:lnSpc>
            </a:pPr>
            <a:r>
              <a:rPr lang="zh-CN" sz="2400" b="1" dirty="0">
                <a:latin typeface="+mn-ea"/>
                <a:ea typeface="+mn-ea"/>
              </a:rPr>
              <a:t>若票面利率为8%：</a:t>
            </a:r>
          </a:p>
          <a:p>
            <a:pPr marL="0" indent="0">
              <a:lnSpc>
                <a:spcPct val="150000"/>
              </a:lnSpc>
            </a:pPr>
            <a:r>
              <a:rPr lang="zh-CN" sz="2400" b="1" dirty="0">
                <a:latin typeface="+mn-ea"/>
                <a:ea typeface="+mn-ea"/>
              </a:rPr>
              <a:t>发行价格＝500×8%×(P/A，10%，5)＋500×(P/F，10%，5) </a:t>
            </a:r>
            <a:endParaRPr lang="en-US" altLang="zh-CN" sz="2400" b="1" dirty="0">
              <a:latin typeface="+mn-ea"/>
              <a:ea typeface="+mn-ea"/>
            </a:endParaRPr>
          </a:p>
          <a:p>
            <a:pPr marL="0" indent="0">
              <a:lnSpc>
                <a:spcPct val="150000"/>
              </a:lnSpc>
            </a:pPr>
            <a:r>
              <a:rPr lang="en-US" altLang="zh-CN" sz="2400" b="1" dirty="0">
                <a:latin typeface="+mn-ea"/>
                <a:ea typeface="+mn-ea"/>
              </a:rPr>
              <a:t>              </a:t>
            </a:r>
            <a:r>
              <a:rPr lang="zh-CN" sz="2400" b="1" dirty="0">
                <a:latin typeface="+mn-ea"/>
                <a:ea typeface="+mn-ea"/>
              </a:rPr>
              <a:t>＝462.08(元)</a:t>
            </a:r>
            <a:endParaRPr lang="en-US" altLang="zh-CN" sz="2400" b="1" dirty="0">
              <a:latin typeface="+mn-ea"/>
              <a:ea typeface="+mn-ea"/>
            </a:endParaRPr>
          </a:p>
        </p:txBody>
      </p:sp>
      <p:grpSp>
        <p:nvGrpSpPr>
          <p:cNvPr id="6" name="组合 5"/>
          <p:cNvGrpSpPr/>
          <p:nvPr/>
        </p:nvGrpSpPr>
        <p:grpSpPr>
          <a:xfrm>
            <a:off x="88149" y="49302"/>
            <a:ext cx="5143756" cy="613803"/>
            <a:chOff x="1271464" y="2420888"/>
            <a:chExt cx="4490718" cy="613803"/>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
        <p:nvSpPr>
          <p:cNvPr id="10" name="文本框 9">
            <a:extLst>
              <a:ext uri="{FF2B5EF4-FFF2-40B4-BE49-F238E27FC236}">
                <a16:creationId xmlns:a16="http://schemas.microsoft.com/office/drawing/2014/main" id="{03D27384-64F8-49C6-A937-4F0B63E54BEF}"/>
              </a:ext>
            </a:extLst>
          </p:cNvPr>
          <p:cNvSpPr txBox="1"/>
          <p:nvPr/>
        </p:nvSpPr>
        <p:spPr>
          <a:xfrm>
            <a:off x="1362326" y="2893000"/>
            <a:ext cx="9441643" cy="1689052"/>
          </a:xfrm>
          <a:prstGeom prst="rect">
            <a:avLst/>
          </a:prstGeom>
          <a:solidFill>
            <a:schemeClr val="bg2"/>
          </a:solidFill>
          <a:ln w="9525">
            <a:noFill/>
          </a:ln>
        </p:spPr>
        <p:txBody>
          <a:bodyPr wrap="square">
            <a:spAutoFit/>
          </a:bodyPr>
          <a:lstStyle/>
          <a:p>
            <a:pPr>
              <a:lnSpc>
                <a:spcPct val="150000"/>
              </a:lnSpc>
            </a:pPr>
            <a:r>
              <a:rPr lang="zh-CN" altLang="en-US" sz="2400" dirty="0">
                <a:solidFill>
                  <a:prstClr val="black"/>
                </a:solidFill>
                <a:latin typeface="微软雅黑"/>
                <a:ea typeface="微软雅黑"/>
              </a:rPr>
              <a:t>若票面利率为</a:t>
            </a:r>
            <a:r>
              <a:rPr lang="en-US" altLang="zh-CN" sz="2400" dirty="0">
                <a:solidFill>
                  <a:prstClr val="black"/>
                </a:solidFill>
                <a:latin typeface="微软雅黑"/>
                <a:ea typeface="微软雅黑"/>
              </a:rPr>
              <a:t>10%</a:t>
            </a:r>
            <a:r>
              <a:rPr lang="zh-CN" altLang="en-US" sz="2400" dirty="0">
                <a:solidFill>
                  <a:prstClr val="black"/>
                </a:solidFill>
                <a:latin typeface="微软雅黑"/>
                <a:ea typeface="微软雅黑"/>
              </a:rPr>
              <a:t>：</a:t>
            </a:r>
          </a:p>
          <a:p>
            <a:pPr>
              <a:lnSpc>
                <a:spcPct val="150000"/>
              </a:lnSpc>
            </a:pPr>
            <a:r>
              <a:rPr lang="zh-CN" altLang="en-US" sz="2400" dirty="0">
                <a:solidFill>
                  <a:prstClr val="black"/>
                </a:solidFill>
                <a:latin typeface="微软雅黑"/>
                <a:ea typeface="微软雅黑"/>
              </a:rPr>
              <a:t>发行价格＝</a:t>
            </a:r>
            <a:r>
              <a:rPr lang="en-US" altLang="zh-CN" sz="2400" dirty="0">
                <a:solidFill>
                  <a:prstClr val="black"/>
                </a:solidFill>
                <a:latin typeface="微软雅黑"/>
                <a:ea typeface="微软雅黑"/>
              </a:rPr>
              <a:t>500×10%×(P/A</a:t>
            </a:r>
            <a:r>
              <a:rPr lang="zh-CN" altLang="en-US" sz="2400" dirty="0">
                <a:solidFill>
                  <a:prstClr val="black"/>
                </a:solidFill>
                <a:latin typeface="微软雅黑"/>
                <a:ea typeface="微软雅黑"/>
              </a:rPr>
              <a:t>，</a:t>
            </a:r>
            <a:r>
              <a:rPr lang="en-US" altLang="zh-CN" sz="2400" dirty="0">
                <a:solidFill>
                  <a:prstClr val="black"/>
                </a:solidFill>
                <a:latin typeface="微软雅黑"/>
                <a:ea typeface="微软雅黑"/>
              </a:rPr>
              <a:t>10%</a:t>
            </a:r>
            <a:r>
              <a:rPr lang="zh-CN" altLang="en-US" sz="2400" dirty="0">
                <a:solidFill>
                  <a:prstClr val="black"/>
                </a:solidFill>
                <a:latin typeface="微软雅黑"/>
                <a:ea typeface="微软雅黑"/>
              </a:rPr>
              <a:t>，</a:t>
            </a:r>
            <a:r>
              <a:rPr lang="en-US" altLang="zh-CN" sz="2400" dirty="0">
                <a:solidFill>
                  <a:prstClr val="black"/>
                </a:solidFill>
                <a:latin typeface="微软雅黑"/>
                <a:ea typeface="微软雅黑"/>
              </a:rPr>
              <a:t>5)</a:t>
            </a:r>
            <a:r>
              <a:rPr lang="zh-CN" altLang="en-US" sz="2400" dirty="0">
                <a:solidFill>
                  <a:prstClr val="black"/>
                </a:solidFill>
                <a:latin typeface="微软雅黑"/>
                <a:ea typeface="微软雅黑"/>
              </a:rPr>
              <a:t>＋</a:t>
            </a:r>
            <a:r>
              <a:rPr lang="en-US" altLang="zh-CN" sz="2400" dirty="0">
                <a:solidFill>
                  <a:prstClr val="black"/>
                </a:solidFill>
                <a:latin typeface="微软雅黑"/>
                <a:ea typeface="微软雅黑"/>
              </a:rPr>
              <a:t>500×(P/F</a:t>
            </a:r>
            <a:r>
              <a:rPr lang="zh-CN" altLang="en-US" sz="2400" dirty="0">
                <a:solidFill>
                  <a:prstClr val="black"/>
                </a:solidFill>
                <a:latin typeface="微软雅黑"/>
                <a:ea typeface="微软雅黑"/>
              </a:rPr>
              <a:t>，</a:t>
            </a:r>
            <a:r>
              <a:rPr lang="en-US" altLang="zh-CN" sz="2400" dirty="0">
                <a:solidFill>
                  <a:prstClr val="black"/>
                </a:solidFill>
                <a:latin typeface="微软雅黑"/>
                <a:ea typeface="微软雅黑"/>
              </a:rPr>
              <a:t>10%</a:t>
            </a:r>
            <a:r>
              <a:rPr lang="zh-CN" altLang="en-US" sz="2400" dirty="0">
                <a:solidFill>
                  <a:prstClr val="black"/>
                </a:solidFill>
                <a:latin typeface="微软雅黑"/>
                <a:ea typeface="微软雅黑"/>
              </a:rPr>
              <a:t>，</a:t>
            </a:r>
            <a:r>
              <a:rPr lang="en-US" altLang="zh-CN" sz="2400" dirty="0">
                <a:solidFill>
                  <a:prstClr val="black"/>
                </a:solidFill>
                <a:latin typeface="微软雅黑"/>
                <a:ea typeface="微软雅黑"/>
              </a:rPr>
              <a:t>5</a:t>
            </a:r>
            <a:r>
              <a:rPr lang="zh-CN" altLang="en-US" sz="2400" dirty="0">
                <a:solidFill>
                  <a:prstClr val="black"/>
                </a:solidFill>
                <a:latin typeface="微软雅黑"/>
                <a:ea typeface="微软雅黑"/>
              </a:rPr>
              <a:t>）</a:t>
            </a:r>
            <a:endParaRPr lang="en-US" altLang="zh-CN" sz="2400" dirty="0">
              <a:solidFill>
                <a:prstClr val="black"/>
              </a:solidFill>
              <a:latin typeface="微软雅黑"/>
              <a:ea typeface="微软雅黑"/>
            </a:endParaRPr>
          </a:p>
          <a:p>
            <a:pPr>
              <a:lnSpc>
                <a:spcPct val="150000"/>
              </a:lnSpc>
            </a:pPr>
            <a:r>
              <a:rPr lang="en-US" altLang="zh-CN" sz="2400" dirty="0">
                <a:solidFill>
                  <a:prstClr val="black"/>
                </a:solidFill>
                <a:latin typeface="微软雅黑"/>
                <a:ea typeface="微软雅黑"/>
              </a:rPr>
              <a:t>              </a:t>
            </a:r>
            <a:r>
              <a:rPr lang="zh-CN" altLang="en-US" sz="2400" dirty="0">
                <a:solidFill>
                  <a:prstClr val="black"/>
                </a:solidFill>
                <a:latin typeface="微软雅黑"/>
                <a:ea typeface="微软雅黑"/>
              </a:rPr>
              <a:t>＝</a:t>
            </a:r>
            <a:r>
              <a:rPr lang="en-US" altLang="zh-CN" sz="2400" dirty="0">
                <a:solidFill>
                  <a:prstClr val="black"/>
                </a:solidFill>
                <a:latin typeface="微软雅黑"/>
                <a:ea typeface="微软雅黑"/>
              </a:rPr>
              <a:t>500(</a:t>
            </a:r>
            <a:r>
              <a:rPr lang="zh-CN" altLang="en-US" sz="2400" dirty="0">
                <a:solidFill>
                  <a:prstClr val="black"/>
                </a:solidFill>
                <a:latin typeface="微软雅黑"/>
                <a:ea typeface="微软雅黑"/>
              </a:rPr>
              <a:t>元</a:t>
            </a:r>
            <a:r>
              <a:rPr lang="en-US" altLang="zh-CN" sz="2400" dirty="0">
                <a:solidFill>
                  <a:prstClr val="black"/>
                </a:solidFill>
                <a:latin typeface="微软雅黑"/>
                <a:ea typeface="微软雅黑"/>
              </a:rPr>
              <a:t>)</a:t>
            </a:r>
          </a:p>
        </p:txBody>
      </p:sp>
      <p:sp>
        <p:nvSpPr>
          <p:cNvPr id="11" name="文本框 10">
            <a:extLst>
              <a:ext uri="{FF2B5EF4-FFF2-40B4-BE49-F238E27FC236}">
                <a16:creationId xmlns:a16="http://schemas.microsoft.com/office/drawing/2014/main" id="{0013B3E8-1527-4EC8-8E34-FF7A9A7E4427}"/>
              </a:ext>
            </a:extLst>
          </p:cNvPr>
          <p:cNvSpPr txBox="1"/>
          <p:nvPr/>
        </p:nvSpPr>
        <p:spPr>
          <a:xfrm>
            <a:off x="1375177" y="4869160"/>
            <a:ext cx="9441643" cy="1754326"/>
          </a:xfrm>
          <a:prstGeom prst="rect">
            <a:avLst/>
          </a:prstGeom>
          <a:solidFill>
            <a:schemeClr val="bg2"/>
          </a:solidFill>
          <a:ln w="9525">
            <a:noFill/>
          </a:ln>
        </p:spPr>
        <p:txBody>
          <a:bodyPr wrap="square">
            <a:spAutoFit/>
          </a:bodyPr>
          <a:lstStyle/>
          <a:p>
            <a:pPr marL="0" indent="0">
              <a:lnSpc>
                <a:spcPct val="150000"/>
              </a:lnSpc>
            </a:pPr>
            <a:r>
              <a:rPr lang="zh-CN" sz="2400" b="1" dirty="0">
                <a:latin typeface="+mn-ea"/>
                <a:ea typeface="+mn-ea"/>
              </a:rPr>
              <a:t>若票面利率为12%：</a:t>
            </a:r>
          </a:p>
          <a:p>
            <a:pPr marL="0" indent="0">
              <a:lnSpc>
                <a:spcPct val="150000"/>
              </a:lnSpc>
            </a:pPr>
            <a:r>
              <a:rPr lang="zh-CN" sz="2400" b="1" dirty="0">
                <a:latin typeface="+mn-ea"/>
                <a:ea typeface="+mn-ea"/>
              </a:rPr>
              <a:t>发行价格＝500×12%(P/A，10%，5)＋500×(P/F，10%，5）</a:t>
            </a:r>
            <a:endParaRPr lang="en-US" altLang="zh-CN" sz="2400" b="1" dirty="0">
              <a:latin typeface="+mn-ea"/>
              <a:ea typeface="+mn-ea"/>
            </a:endParaRPr>
          </a:p>
          <a:p>
            <a:pPr marL="0" indent="0">
              <a:lnSpc>
                <a:spcPct val="150000"/>
              </a:lnSpc>
            </a:pPr>
            <a:r>
              <a:rPr lang="en-US" altLang="zh-CN" sz="2400" dirty="0">
                <a:latin typeface="+mn-ea"/>
                <a:ea typeface="+mn-ea"/>
              </a:rPr>
              <a:t>             </a:t>
            </a:r>
            <a:r>
              <a:rPr lang="zh-CN" sz="2400" b="1" dirty="0">
                <a:latin typeface="+mn-ea"/>
                <a:ea typeface="+mn-ea"/>
              </a:rPr>
              <a:t>＝537.90(元)</a:t>
            </a:r>
            <a:endParaRPr lang="zh-CN" altLang="en-US" sz="2400" b="1" dirty="0">
              <a:latin typeface="+mn-ea"/>
              <a:ea typeface="+mn-ea"/>
            </a:endParaRPr>
          </a:p>
        </p:txBody>
      </p:sp>
    </p:spTree>
    <p:extLst>
      <p:ext uri="{BB962C8B-B14F-4D97-AF65-F5344CB8AC3E}">
        <p14:creationId xmlns:p14="http://schemas.microsoft.com/office/powerpoint/2010/main" val="41756325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42692" y="1213147"/>
            <a:ext cx="5080661" cy="521849"/>
          </a:xfrm>
          <a:prstGeom prst="rect">
            <a:avLst/>
          </a:prstGeom>
          <a:noFill/>
          <a:ln w="9525">
            <a:noFill/>
          </a:ln>
        </p:spPr>
        <p:txBody>
          <a:bodyPr>
            <a:spAutoFit/>
          </a:bodyPr>
          <a:lstStyle/>
          <a:p>
            <a:pPr marL="0" indent="0"/>
            <a:r>
              <a:rPr lang="zh-CN" sz="2800" b="1">
                <a:latin typeface="+mn-ea"/>
                <a:ea typeface="+mn-ea"/>
              </a:rPr>
              <a:t>教你一招：</a:t>
            </a:r>
            <a:endParaRPr lang="zh-CN" altLang="en-US" sz="2800" b="1">
              <a:latin typeface="+mn-ea"/>
              <a:ea typeface="+mn-ea"/>
            </a:endParaRPr>
          </a:p>
        </p:txBody>
      </p:sp>
      <p:grpSp>
        <p:nvGrpSpPr>
          <p:cNvPr id="7" name="组合 6"/>
          <p:cNvGrpSpPr/>
          <p:nvPr/>
        </p:nvGrpSpPr>
        <p:grpSpPr>
          <a:xfrm>
            <a:off x="88149" y="49302"/>
            <a:ext cx="5143756" cy="613803"/>
            <a:chOff x="1271464" y="2420888"/>
            <a:chExt cx="449071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
        <p:nvSpPr>
          <p:cNvPr id="10" name="Freeform 2"/>
          <p:cNvSpPr/>
          <p:nvPr/>
        </p:nvSpPr>
        <p:spPr bwMode="gray">
          <a:xfrm>
            <a:off x="2422436" y="3350219"/>
            <a:ext cx="2160587" cy="2232025"/>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gradFill rotWithShape="1">
            <a:gsLst>
              <a:gs pos="0">
                <a:schemeClr val="accent2"/>
              </a:gs>
              <a:gs pos="100000">
                <a:schemeClr val="accent2">
                  <a:gamma/>
                  <a:shade val="60784"/>
                  <a:invGamma/>
                </a:schemeClr>
              </a:gs>
            </a:gsLst>
            <a:lin ang="5400000" scaled="1"/>
          </a:gradFill>
          <a:ln w="0">
            <a:noFill/>
            <a:prstDash val="solid"/>
            <a:round/>
          </a:ln>
        </p:spPr>
        <p:txBody>
          <a:bodyPr/>
          <a:lstStyle/>
          <a:p>
            <a:pPr>
              <a:defRPr/>
            </a:pPr>
            <a:endParaRPr lang="zh-CN" altLang="en-US" sz="2400">
              <a:latin typeface="+mn-ea"/>
              <a:ea typeface="+mn-ea"/>
            </a:endParaRPr>
          </a:p>
        </p:txBody>
      </p:sp>
      <p:sp>
        <p:nvSpPr>
          <p:cNvPr id="11" name="Freeform 3"/>
          <p:cNvSpPr/>
          <p:nvPr/>
        </p:nvSpPr>
        <p:spPr bwMode="gray">
          <a:xfrm>
            <a:off x="8623124" y="1213147"/>
            <a:ext cx="2160588" cy="2232025"/>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gradFill rotWithShape="1">
            <a:gsLst>
              <a:gs pos="0">
                <a:schemeClr val="folHlink">
                  <a:gamma/>
                  <a:tint val="69804"/>
                  <a:invGamma/>
                </a:schemeClr>
              </a:gs>
              <a:gs pos="100000">
                <a:schemeClr val="folHlink"/>
              </a:gs>
            </a:gsLst>
            <a:lin ang="5400000" scaled="1"/>
          </a:gradFill>
          <a:ln w="0">
            <a:noFill/>
            <a:prstDash val="solid"/>
            <a:round/>
          </a:ln>
        </p:spPr>
        <p:txBody>
          <a:bodyPr/>
          <a:lstStyle/>
          <a:p>
            <a:pPr>
              <a:defRPr/>
            </a:pPr>
            <a:endParaRPr lang="zh-CN" altLang="en-US" sz="2400">
              <a:latin typeface="+mn-ea"/>
              <a:ea typeface="+mn-ea"/>
            </a:endParaRPr>
          </a:p>
        </p:txBody>
      </p:sp>
      <p:sp>
        <p:nvSpPr>
          <p:cNvPr id="12" name="Freeform 4"/>
          <p:cNvSpPr/>
          <p:nvPr/>
        </p:nvSpPr>
        <p:spPr bwMode="gray">
          <a:xfrm>
            <a:off x="5465324" y="2127844"/>
            <a:ext cx="2160588" cy="2232025"/>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gradFill rotWithShape="1">
            <a:gsLst>
              <a:gs pos="0">
                <a:schemeClr val="hlink"/>
              </a:gs>
              <a:gs pos="100000">
                <a:schemeClr val="hlink">
                  <a:gamma/>
                  <a:shade val="46275"/>
                  <a:invGamma/>
                </a:schemeClr>
              </a:gs>
            </a:gsLst>
            <a:lin ang="5400000" scaled="1"/>
          </a:gradFill>
          <a:ln w="0">
            <a:noFill/>
            <a:prstDash val="solid"/>
            <a:round/>
          </a:ln>
        </p:spPr>
        <p:txBody>
          <a:bodyPr/>
          <a:lstStyle/>
          <a:p>
            <a:pPr>
              <a:defRPr/>
            </a:pPr>
            <a:endParaRPr lang="zh-CN" altLang="en-US" sz="2400">
              <a:latin typeface="+mn-ea"/>
              <a:ea typeface="+mn-ea"/>
            </a:endParaRPr>
          </a:p>
        </p:txBody>
      </p:sp>
      <p:sp>
        <p:nvSpPr>
          <p:cNvPr id="15" name="AutoShape 7"/>
          <p:cNvSpPr>
            <a:spLocks noChangeArrowheads="1"/>
          </p:cNvSpPr>
          <p:nvPr/>
        </p:nvSpPr>
        <p:spPr bwMode="auto">
          <a:xfrm>
            <a:off x="4872533" y="4321818"/>
            <a:ext cx="3422452" cy="574675"/>
          </a:xfrm>
          <a:prstGeom prst="roundRect">
            <a:avLst>
              <a:gd name="adj" fmla="val 50000"/>
            </a:avLst>
          </a:prstGeom>
          <a:noFill/>
          <a:ln w="38100" algn="ctr">
            <a:solidFill>
              <a:schemeClr val="tx1"/>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400" dirty="0">
                <a:latin typeface="+mn-ea"/>
                <a:ea typeface="+mn-ea"/>
              </a:rPr>
              <a:t>票面利率</a:t>
            </a:r>
            <a:r>
              <a:rPr lang="en-US" altLang="zh-CN" sz="2400" dirty="0">
                <a:latin typeface="+mn-ea"/>
                <a:ea typeface="+mn-ea"/>
              </a:rPr>
              <a:t>=</a:t>
            </a:r>
            <a:r>
              <a:rPr lang="zh-CN" altLang="en-US" sz="2400" dirty="0">
                <a:latin typeface="+mn-ea"/>
                <a:ea typeface="+mn-ea"/>
              </a:rPr>
              <a:t>市场利率</a:t>
            </a:r>
            <a:endParaRPr lang="en-US" altLang="zh-CN" sz="2400" b="1" dirty="0">
              <a:latin typeface="+mn-ea"/>
              <a:ea typeface="+mn-ea"/>
            </a:endParaRPr>
          </a:p>
        </p:txBody>
      </p:sp>
      <p:sp>
        <p:nvSpPr>
          <p:cNvPr id="16" name="AutoShape 8"/>
          <p:cNvSpPr>
            <a:spLocks noChangeArrowheads="1"/>
          </p:cNvSpPr>
          <p:nvPr/>
        </p:nvSpPr>
        <p:spPr bwMode="auto">
          <a:xfrm>
            <a:off x="8015558" y="3438369"/>
            <a:ext cx="3422452" cy="574675"/>
          </a:xfrm>
          <a:prstGeom prst="roundRect">
            <a:avLst>
              <a:gd name="adj" fmla="val 50000"/>
            </a:avLst>
          </a:prstGeom>
          <a:noFill/>
          <a:ln w="38100" algn="ctr">
            <a:solidFill>
              <a:schemeClr val="tx1"/>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400" dirty="0">
                <a:latin typeface="+mn-ea"/>
                <a:ea typeface="+mn-ea"/>
              </a:rPr>
              <a:t>票面利率</a:t>
            </a:r>
            <a:r>
              <a:rPr lang="en-US" altLang="zh-CN" sz="2400" dirty="0">
                <a:latin typeface="+mn-ea"/>
                <a:ea typeface="+mn-ea"/>
              </a:rPr>
              <a:t>&gt;</a:t>
            </a:r>
            <a:r>
              <a:rPr lang="zh-CN" altLang="en-US" sz="2400" dirty="0">
                <a:latin typeface="+mn-ea"/>
                <a:ea typeface="+mn-ea"/>
              </a:rPr>
              <a:t>市场利率</a:t>
            </a:r>
            <a:endParaRPr lang="en-US" altLang="zh-CN" sz="2400" b="1" dirty="0">
              <a:latin typeface="+mn-ea"/>
              <a:ea typeface="+mn-ea"/>
            </a:endParaRPr>
          </a:p>
        </p:txBody>
      </p:sp>
      <p:sp>
        <p:nvSpPr>
          <p:cNvPr id="17" name="AutoShape 9"/>
          <p:cNvSpPr>
            <a:spLocks noChangeArrowheads="1"/>
          </p:cNvSpPr>
          <p:nvPr/>
        </p:nvSpPr>
        <p:spPr bwMode="auto">
          <a:xfrm>
            <a:off x="1788696" y="5609528"/>
            <a:ext cx="3422452" cy="574675"/>
          </a:xfrm>
          <a:prstGeom prst="roundRect">
            <a:avLst>
              <a:gd name="adj" fmla="val 50000"/>
            </a:avLst>
          </a:prstGeom>
          <a:noFill/>
          <a:ln w="38100" algn="ctr">
            <a:solidFill>
              <a:schemeClr val="tx1"/>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400" dirty="0">
                <a:latin typeface="+mn-ea"/>
                <a:ea typeface="+mn-ea"/>
              </a:rPr>
              <a:t>票面利率</a:t>
            </a:r>
            <a:r>
              <a:rPr lang="en-US" altLang="zh-CN" sz="2400" dirty="0">
                <a:latin typeface="+mn-ea"/>
                <a:ea typeface="+mn-ea"/>
              </a:rPr>
              <a:t>&lt;</a:t>
            </a:r>
            <a:r>
              <a:rPr lang="zh-CN" altLang="en-US" sz="2400" dirty="0">
                <a:latin typeface="+mn-ea"/>
                <a:ea typeface="+mn-ea"/>
              </a:rPr>
              <a:t>市场利率</a:t>
            </a:r>
            <a:endParaRPr lang="en-US" altLang="zh-CN" sz="2400" dirty="0">
              <a:latin typeface="+mn-ea"/>
              <a:ea typeface="+mn-ea"/>
            </a:endParaRPr>
          </a:p>
        </p:txBody>
      </p:sp>
      <p:sp>
        <p:nvSpPr>
          <p:cNvPr id="18" name="AutoShape 10"/>
          <p:cNvSpPr>
            <a:spLocks noChangeArrowheads="1"/>
          </p:cNvSpPr>
          <p:nvPr/>
        </p:nvSpPr>
        <p:spPr bwMode="auto">
          <a:xfrm>
            <a:off x="5471674" y="2950169"/>
            <a:ext cx="2057400" cy="574675"/>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400" b="1" dirty="0">
                <a:solidFill>
                  <a:schemeClr val="bg1"/>
                </a:solidFill>
                <a:latin typeface="+mn-ea"/>
                <a:ea typeface="+mn-ea"/>
              </a:rPr>
              <a:t>面值发行</a:t>
            </a:r>
            <a:endParaRPr lang="en-US" altLang="zh-CN" sz="2400" b="1" dirty="0">
              <a:solidFill>
                <a:schemeClr val="bg1"/>
              </a:solidFill>
              <a:latin typeface="+mn-ea"/>
              <a:ea typeface="+mn-ea"/>
            </a:endParaRPr>
          </a:p>
        </p:txBody>
      </p:sp>
      <p:sp>
        <p:nvSpPr>
          <p:cNvPr id="19" name="AutoShape 11"/>
          <p:cNvSpPr>
            <a:spLocks noChangeArrowheads="1"/>
          </p:cNvSpPr>
          <p:nvPr/>
        </p:nvSpPr>
        <p:spPr bwMode="auto">
          <a:xfrm>
            <a:off x="8635824" y="2035472"/>
            <a:ext cx="2057400" cy="574675"/>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400" b="1" dirty="0">
                <a:solidFill>
                  <a:schemeClr val="bg1"/>
                </a:solidFill>
                <a:latin typeface="+mn-ea"/>
                <a:ea typeface="+mn-ea"/>
              </a:rPr>
              <a:t>溢价发行</a:t>
            </a:r>
            <a:endParaRPr lang="en-US" altLang="zh-CN" sz="2400" b="1" dirty="0">
              <a:solidFill>
                <a:schemeClr val="bg1"/>
              </a:solidFill>
              <a:latin typeface="+mn-ea"/>
              <a:ea typeface="+mn-ea"/>
            </a:endParaRPr>
          </a:p>
        </p:txBody>
      </p:sp>
      <p:sp>
        <p:nvSpPr>
          <p:cNvPr id="20" name="AutoShape 12"/>
          <p:cNvSpPr>
            <a:spLocks noChangeArrowheads="1"/>
          </p:cNvSpPr>
          <p:nvPr/>
        </p:nvSpPr>
        <p:spPr bwMode="auto">
          <a:xfrm>
            <a:off x="2519272" y="4099519"/>
            <a:ext cx="2057400" cy="574675"/>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400" b="1" dirty="0">
                <a:solidFill>
                  <a:schemeClr val="bg1"/>
                </a:solidFill>
                <a:latin typeface="+mn-ea"/>
                <a:ea typeface="+mn-ea"/>
              </a:rPr>
              <a:t>折价发行</a:t>
            </a:r>
            <a:endParaRPr lang="en-US" altLang="zh-CN" sz="2400" b="1" dirty="0">
              <a:solidFill>
                <a:schemeClr val="bg1"/>
              </a:solidFill>
              <a:latin typeface="+mn-ea"/>
              <a:ea typeface="+mn-ea"/>
            </a:endParaRPr>
          </a:p>
        </p:txBody>
      </p:sp>
    </p:spTree>
    <p:extLst>
      <p:ext uri="{BB962C8B-B14F-4D97-AF65-F5344CB8AC3E}">
        <p14:creationId xmlns:p14="http://schemas.microsoft.com/office/powerpoint/2010/main" val="4137761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574495" y="5215643"/>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2" name="文本框 1"/>
          <p:cNvSpPr txBox="1"/>
          <p:nvPr/>
        </p:nvSpPr>
        <p:spPr>
          <a:xfrm>
            <a:off x="1224405" y="917873"/>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sp>
        <p:nvSpPr>
          <p:cNvPr id="3" name="文本框 2"/>
          <p:cNvSpPr txBox="1"/>
          <p:nvPr/>
        </p:nvSpPr>
        <p:spPr>
          <a:xfrm>
            <a:off x="1224405" y="1573041"/>
            <a:ext cx="5080661" cy="460268"/>
          </a:xfrm>
          <a:prstGeom prst="rect">
            <a:avLst/>
          </a:prstGeom>
          <a:noFill/>
          <a:ln w="9525">
            <a:noFill/>
          </a:ln>
        </p:spPr>
        <p:txBody>
          <a:bodyPr>
            <a:spAutoFit/>
          </a:bodyPr>
          <a:lstStyle/>
          <a:p>
            <a:pPr marL="0" indent="260985"/>
            <a:r>
              <a:rPr lang="zh-CN" sz="2400" b="1">
                <a:latin typeface="+mn-ea"/>
                <a:ea typeface="+mn-ea"/>
                <a:cs typeface="Times New Roman" panose="02020603050405020304" pitchFamily="18" charset="0"/>
                <a:sym typeface="+mn-ea"/>
              </a:rPr>
              <a:t>2.发行债券</a:t>
            </a:r>
            <a:endParaRPr lang="zh-CN" altLang="en-US" sz="2400" b="1">
              <a:latin typeface="+mn-ea"/>
              <a:ea typeface="+mn-ea"/>
              <a:cs typeface="Times New Roman" panose="02020603050405020304" pitchFamily="18" charset="0"/>
              <a:sym typeface="+mn-ea"/>
            </a:endParaRPr>
          </a:p>
        </p:txBody>
      </p:sp>
      <p:sp>
        <p:nvSpPr>
          <p:cNvPr id="5" name="文本框 4"/>
          <p:cNvSpPr txBox="1"/>
          <p:nvPr/>
        </p:nvSpPr>
        <p:spPr>
          <a:xfrm>
            <a:off x="1021179" y="2033310"/>
            <a:ext cx="5080661" cy="460268"/>
          </a:xfrm>
          <a:prstGeom prst="rect">
            <a:avLst/>
          </a:prstGeom>
          <a:noFill/>
          <a:ln w="9525">
            <a:noFill/>
          </a:ln>
        </p:spPr>
        <p:txBody>
          <a:bodyPr>
            <a:spAutoFit/>
          </a:bodyPr>
          <a:lstStyle/>
          <a:p>
            <a:pPr marL="0" indent="266700"/>
            <a:r>
              <a:rPr lang="zh-CN" sz="2400" b="1">
                <a:latin typeface="+mn-ea"/>
                <a:ea typeface="+mn-ea"/>
                <a:sym typeface="+mn-ea"/>
              </a:rPr>
              <a:t>（</a:t>
            </a:r>
            <a:r>
              <a:rPr lang="zh-CN" sz="2400" b="1">
                <a:latin typeface="+mn-ea"/>
                <a:ea typeface="+mn-ea"/>
                <a:cs typeface="Times New Roman" panose="02020603050405020304" pitchFamily="18" charset="0"/>
                <a:sym typeface="+mn-ea"/>
              </a:rPr>
              <a:t>2）</a:t>
            </a:r>
            <a:r>
              <a:rPr lang="zh-CN" sz="2400" b="1">
                <a:latin typeface="+mn-ea"/>
                <a:ea typeface="+mn-ea"/>
                <a:sym typeface="+mn-ea"/>
              </a:rPr>
              <a:t>债券发行价格</a:t>
            </a:r>
            <a:endParaRPr lang="zh-CN" altLang="en-US" sz="2400" b="1">
              <a:latin typeface="+mn-ea"/>
              <a:ea typeface="+mn-ea"/>
            </a:endParaRPr>
          </a:p>
        </p:txBody>
      </p:sp>
      <p:sp>
        <p:nvSpPr>
          <p:cNvPr id="104" name="文本框 103"/>
          <p:cNvSpPr txBox="1"/>
          <p:nvPr/>
        </p:nvSpPr>
        <p:spPr>
          <a:xfrm>
            <a:off x="1116758" y="2732917"/>
            <a:ext cx="10451849" cy="112646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355600">
              <a:lnSpc>
                <a:spcPct val="140000"/>
              </a:lnSpc>
            </a:pPr>
            <a:r>
              <a:rPr lang="zh-CN" sz="2400" b="1" dirty="0">
                <a:solidFill>
                  <a:schemeClr val="tx1"/>
                </a:solidFill>
                <a:latin typeface="+mn-ea"/>
                <a:cs typeface="Times New Roman" panose="02020603050405020304" pitchFamily="18" charset="0"/>
                <a:sym typeface="+mn-ea"/>
              </a:rPr>
              <a:t>②到期一次性还本付息的债券发行价格</a:t>
            </a:r>
            <a:endParaRPr lang="zh-CN" sz="2400" b="1" dirty="0">
              <a:solidFill>
                <a:schemeClr val="tx1"/>
              </a:solidFill>
              <a:latin typeface="+mn-ea"/>
              <a:sym typeface="+mn-ea"/>
            </a:endParaRPr>
          </a:p>
          <a:p>
            <a:pPr marL="0" indent="355600">
              <a:lnSpc>
                <a:spcPct val="140000"/>
              </a:lnSpc>
            </a:pPr>
            <a:r>
              <a:rPr lang="zh-CN" sz="2400" b="1" dirty="0">
                <a:solidFill>
                  <a:schemeClr val="tx1"/>
                </a:solidFill>
                <a:latin typeface="+mn-ea"/>
                <a:sym typeface="+mn-ea"/>
              </a:rPr>
              <a:t>发行价格＝债券到期本息和</a:t>
            </a:r>
            <a:r>
              <a:rPr lang="zh-CN" sz="2400" b="1" dirty="0">
                <a:solidFill>
                  <a:schemeClr val="tx1"/>
                </a:solidFill>
                <a:latin typeface="+mn-ea"/>
                <a:cs typeface="Times New Roman" panose="02020603050405020304" pitchFamily="18" charset="0"/>
                <a:sym typeface="+mn-ea"/>
              </a:rPr>
              <a:t>×按市场利率和债券期限计算的复利现值系数</a:t>
            </a:r>
            <a:endParaRPr lang="zh-CN" altLang="en-US" sz="2400" b="1" dirty="0">
              <a:solidFill>
                <a:schemeClr val="tx1"/>
              </a:solidFill>
              <a:latin typeface="+mn-ea"/>
              <a:cs typeface="Times New Roman" panose="02020603050405020304" pitchFamily="18" charset="0"/>
              <a:sym typeface="+mn-ea"/>
            </a:endParaRPr>
          </a:p>
        </p:txBody>
      </p:sp>
      <p:pic>
        <p:nvPicPr>
          <p:cNvPr id="4" name="图片 3" descr="69f8227bfc138a9452e7e04a16808608"/>
          <p:cNvPicPr>
            <a:picLocks noChangeAspect="1"/>
          </p:cNvPicPr>
          <p:nvPr/>
        </p:nvPicPr>
        <p:blipFill>
          <a:blip r:embed="rId2"/>
          <a:stretch>
            <a:fillRect/>
          </a:stretch>
        </p:blipFill>
        <p:spPr>
          <a:xfrm>
            <a:off x="8820028" y="3882126"/>
            <a:ext cx="2547317" cy="2591470"/>
          </a:xfrm>
          <a:prstGeom prst="rect">
            <a:avLst/>
          </a:prstGeom>
        </p:spPr>
      </p:pic>
      <p:grpSp>
        <p:nvGrpSpPr>
          <p:cNvPr id="10" name="组合 9"/>
          <p:cNvGrpSpPr/>
          <p:nvPr/>
        </p:nvGrpSpPr>
        <p:grpSpPr>
          <a:xfrm>
            <a:off x="88149" y="49302"/>
            <a:ext cx="5143756"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cxnSp>
        <p:nvCxnSpPr>
          <p:cNvPr id="13" name="直接连接符 12">
            <a:extLst>
              <a:ext uri="{FF2B5EF4-FFF2-40B4-BE49-F238E27FC236}">
                <a16:creationId xmlns:a16="http://schemas.microsoft.com/office/drawing/2014/main" id="{FA46B71E-AE1B-48E6-B9CD-D9C6C4F4E796}"/>
              </a:ext>
            </a:extLst>
          </p:cNvPr>
          <p:cNvCxnSpPr/>
          <p:nvPr/>
        </p:nvCxnSpPr>
        <p:spPr>
          <a:xfrm>
            <a:off x="2354489" y="5127171"/>
            <a:ext cx="5516738" cy="0"/>
          </a:xfrm>
          <a:prstGeom prst="line">
            <a:avLst/>
          </a:prstGeom>
          <a:ln w="25400"/>
        </p:spPr>
        <p:style>
          <a:lnRef idx="1">
            <a:schemeClr val="dk1"/>
          </a:lnRef>
          <a:fillRef idx="0">
            <a:schemeClr val="dk1"/>
          </a:fillRef>
          <a:effectRef idx="0">
            <a:schemeClr val="dk1"/>
          </a:effectRef>
          <a:fontRef idx="minor">
            <a:schemeClr val="tx1"/>
          </a:fontRef>
        </p:style>
      </p:cxnSp>
      <p:sp>
        <p:nvSpPr>
          <p:cNvPr id="18" name="矩形 17">
            <a:extLst>
              <a:ext uri="{FF2B5EF4-FFF2-40B4-BE49-F238E27FC236}">
                <a16:creationId xmlns:a16="http://schemas.microsoft.com/office/drawing/2014/main" id="{9F063B10-F957-4CBB-A7C7-7352AA2AC22C}"/>
              </a:ext>
            </a:extLst>
          </p:cNvPr>
          <p:cNvSpPr/>
          <p:nvPr/>
        </p:nvSpPr>
        <p:spPr>
          <a:xfrm>
            <a:off x="2110587" y="4659950"/>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0</a:t>
            </a:r>
            <a:endParaRPr lang="zh-CN" altLang="en-US" sz="2000" b="1" dirty="0">
              <a:latin typeface="微软雅黑" pitchFamily="34" charset="-122"/>
              <a:ea typeface="微软雅黑" pitchFamily="34" charset="-122"/>
              <a:cs typeface="Segoe UI Semilight" panose="020B0402040204020203" pitchFamily="34" charset="0"/>
            </a:endParaRPr>
          </a:p>
        </p:txBody>
      </p:sp>
      <p:sp>
        <p:nvSpPr>
          <p:cNvPr id="19" name="矩形 18">
            <a:extLst>
              <a:ext uri="{FF2B5EF4-FFF2-40B4-BE49-F238E27FC236}">
                <a16:creationId xmlns:a16="http://schemas.microsoft.com/office/drawing/2014/main" id="{87591A12-5F6D-4A82-83AE-E08725D91AEE}"/>
              </a:ext>
            </a:extLst>
          </p:cNvPr>
          <p:cNvSpPr/>
          <p:nvPr/>
        </p:nvSpPr>
        <p:spPr>
          <a:xfrm>
            <a:off x="3179383" y="5110740"/>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1</a:t>
            </a:r>
            <a:endParaRPr lang="zh-CN" altLang="en-US" sz="2000" b="1" dirty="0">
              <a:latin typeface="微软雅黑" pitchFamily="34" charset="-122"/>
              <a:ea typeface="微软雅黑" pitchFamily="34" charset="-122"/>
              <a:cs typeface="Segoe UI Semilight" panose="020B0402040204020203" pitchFamily="34" charset="0"/>
            </a:endParaRPr>
          </a:p>
        </p:txBody>
      </p:sp>
      <p:sp>
        <p:nvSpPr>
          <p:cNvPr id="20" name="矩形 19">
            <a:extLst>
              <a:ext uri="{FF2B5EF4-FFF2-40B4-BE49-F238E27FC236}">
                <a16:creationId xmlns:a16="http://schemas.microsoft.com/office/drawing/2014/main" id="{C36D860B-7FB8-47D0-9CC7-D5A4E34173F8}"/>
              </a:ext>
            </a:extLst>
          </p:cNvPr>
          <p:cNvSpPr/>
          <p:nvPr/>
        </p:nvSpPr>
        <p:spPr>
          <a:xfrm>
            <a:off x="4402069" y="5137462"/>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2</a:t>
            </a:r>
            <a:endParaRPr lang="zh-CN" altLang="en-US" sz="2000" b="1" dirty="0">
              <a:latin typeface="微软雅黑" pitchFamily="34" charset="-122"/>
              <a:ea typeface="微软雅黑" pitchFamily="34" charset="-122"/>
              <a:cs typeface="Segoe UI Semilight" panose="020B0402040204020203" pitchFamily="34" charset="0"/>
            </a:endParaRPr>
          </a:p>
        </p:txBody>
      </p:sp>
      <p:sp>
        <p:nvSpPr>
          <p:cNvPr id="21" name="矩形 20">
            <a:extLst>
              <a:ext uri="{FF2B5EF4-FFF2-40B4-BE49-F238E27FC236}">
                <a16:creationId xmlns:a16="http://schemas.microsoft.com/office/drawing/2014/main" id="{DA062224-41C8-425A-ADA2-7A886252CB17}"/>
              </a:ext>
            </a:extLst>
          </p:cNvPr>
          <p:cNvSpPr/>
          <p:nvPr/>
        </p:nvSpPr>
        <p:spPr>
          <a:xfrm>
            <a:off x="5485417" y="5146865"/>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3</a:t>
            </a:r>
            <a:endParaRPr lang="zh-CN" altLang="en-US" sz="2000" b="1" dirty="0">
              <a:latin typeface="微软雅黑" pitchFamily="34" charset="-122"/>
              <a:ea typeface="微软雅黑" pitchFamily="34" charset="-122"/>
              <a:cs typeface="Segoe UI Semilight" panose="020B0402040204020203" pitchFamily="34" charset="0"/>
            </a:endParaRPr>
          </a:p>
        </p:txBody>
      </p:sp>
      <p:sp>
        <p:nvSpPr>
          <p:cNvPr id="22" name="矩形 21">
            <a:extLst>
              <a:ext uri="{FF2B5EF4-FFF2-40B4-BE49-F238E27FC236}">
                <a16:creationId xmlns:a16="http://schemas.microsoft.com/office/drawing/2014/main" id="{1D098DEA-0C73-4564-BE58-4EA6DB362952}"/>
              </a:ext>
            </a:extLst>
          </p:cNvPr>
          <p:cNvSpPr/>
          <p:nvPr/>
        </p:nvSpPr>
        <p:spPr>
          <a:xfrm>
            <a:off x="6602961" y="5136985"/>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4</a:t>
            </a:r>
            <a:endParaRPr lang="zh-CN" altLang="en-US" sz="2000" b="1" dirty="0">
              <a:latin typeface="微软雅黑" pitchFamily="34" charset="-122"/>
              <a:ea typeface="微软雅黑" pitchFamily="34" charset="-122"/>
              <a:cs typeface="Segoe UI Semilight" panose="020B0402040204020203" pitchFamily="34" charset="0"/>
            </a:endParaRPr>
          </a:p>
        </p:txBody>
      </p:sp>
      <p:sp>
        <p:nvSpPr>
          <p:cNvPr id="27" name="矩形 26">
            <a:extLst>
              <a:ext uri="{FF2B5EF4-FFF2-40B4-BE49-F238E27FC236}">
                <a16:creationId xmlns:a16="http://schemas.microsoft.com/office/drawing/2014/main" id="{1D098DEA-0C73-4564-BE58-4EA6DB362952}"/>
              </a:ext>
            </a:extLst>
          </p:cNvPr>
          <p:cNvSpPr/>
          <p:nvPr/>
        </p:nvSpPr>
        <p:spPr>
          <a:xfrm>
            <a:off x="7649043" y="5095143"/>
            <a:ext cx="415792" cy="400110"/>
          </a:xfrm>
          <a:prstGeom prst="rect">
            <a:avLst/>
          </a:prstGeom>
        </p:spPr>
        <p:txBody>
          <a:bodyPr wrap="square">
            <a:spAutoFit/>
          </a:bodyPr>
          <a:lstStyle/>
          <a:p>
            <a:pPr algn="r"/>
            <a:r>
              <a:rPr lang="en-US" altLang="zh-CN" sz="2000" b="1" dirty="0">
                <a:latin typeface="微软雅黑" pitchFamily="34" charset="-122"/>
                <a:ea typeface="微软雅黑" pitchFamily="34" charset="-122"/>
                <a:cs typeface="Segoe UI Semilight" panose="020B0402040204020203" pitchFamily="34" charset="0"/>
              </a:rPr>
              <a:t>5</a:t>
            </a:r>
            <a:endParaRPr lang="zh-CN" altLang="en-US" sz="2000" b="1" dirty="0">
              <a:latin typeface="微软雅黑" pitchFamily="34" charset="-122"/>
              <a:ea typeface="微软雅黑" pitchFamily="34" charset="-122"/>
              <a:cs typeface="Segoe UI Semilight" panose="020B0402040204020203" pitchFamily="34" charset="0"/>
            </a:endParaRPr>
          </a:p>
        </p:txBody>
      </p:sp>
      <p:cxnSp>
        <p:nvCxnSpPr>
          <p:cNvPr id="28" name="直接箭头连接符 27">
            <a:extLst>
              <a:ext uri="{FF2B5EF4-FFF2-40B4-BE49-F238E27FC236}">
                <a16:creationId xmlns:a16="http://schemas.microsoft.com/office/drawing/2014/main" id="{8FFC18D8-A401-40A8-826F-F9DEC6AD0135}"/>
              </a:ext>
            </a:extLst>
          </p:cNvPr>
          <p:cNvCxnSpPr/>
          <p:nvPr/>
        </p:nvCxnSpPr>
        <p:spPr>
          <a:xfrm flipV="1">
            <a:off x="7856939" y="4860005"/>
            <a:ext cx="0" cy="26269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7464152" y="4525171"/>
            <a:ext cx="617112" cy="369332"/>
          </a:xfrm>
          <a:prstGeom prst="rect">
            <a:avLst/>
          </a:prstGeom>
          <a:noFill/>
        </p:spPr>
        <p:txBody>
          <a:bodyPr wrap="square" rtlCol="0">
            <a:spAutoFit/>
          </a:bodyPr>
          <a:lstStyle/>
          <a:p>
            <a:r>
              <a:rPr lang="en-US" altLang="zh-CN" dirty="0">
                <a:latin typeface="+mn-ea"/>
                <a:ea typeface="+mn-ea"/>
              </a:rPr>
              <a:t>5A</a:t>
            </a:r>
            <a:endParaRPr lang="zh-CN" altLang="en-US" dirty="0">
              <a:latin typeface="+mn-ea"/>
              <a:ea typeface="+mn-ea"/>
            </a:endParaRPr>
          </a:p>
        </p:txBody>
      </p:sp>
      <p:cxnSp>
        <p:nvCxnSpPr>
          <p:cNvPr id="30" name="直接箭头连接符 29">
            <a:extLst>
              <a:ext uri="{FF2B5EF4-FFF2-40B4-BE49-F238E27FC236}">
                <a16:creationId xmlns:a16="http://schemas.microsoft.com/office/drawing/2014/main" id="{8FFC18D8-A401-40A8-826F-F9DEC6AD0135}"/>
              </a:ext>
            </a:extLst>
          </p:cNvPr>
          <p:cNvCxnSpPr/>
          <p:nvPr/>
        </p:nvCxnSpPr>
        <p:spPr>
          <a:xfrm flipV="1">
            <a:off x="7961066" y="4112284"/>
            <a:ext cx="0" cy="100184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943235" y="4105860"/>
            <a:ext cx="276058" cy="369332"/>
          </a:xfrm>
          <a:prstGeom prst="rect">
            <a:avLst/>
          </a:prstGeom>
          <a:noFill/>
        </p:spPr>
        <p:txBody>
          <a:bodyPr wrap="square" rtlCol="0">
            <a:spAutoFit/>
          </a:bodyPr>
          <a:lstStyle/>
          <a:p>
            <a:r>
              <a:rPr lang="en-US" altLang="zh-CN" dirty="0">
                <a:latin typeface="+mn-ea"/>
                <a:ea typeface="+mn-ea"/>
              </a:rPr>
              <a:t>F</a:t>
            </a:r>
            <a:endParaRPr lang="zh-CN" altLang="en-US" dirty="0">
              <a:latin typeface="+mn-ea"/>
              <a:ea typeface="+mn-ea"/>
            </a:endParaRPr>
          </a:p>
        </p:txBody>
      </p:sp>
      <p:cxnSp>
        <p:nvCxnSpPr>
          <p:cNvPr id="32" name="直接箭头连接符 31">
            <a:extLst>
              <a:ext uri="{FF2B5EF4-FFF2-40B4-BE49-F238E27FC236}">
                <a16:creationId xmlns:a16="http://schemas.microsoft.com/office/drawing/2014/main" id="{8FFC18D8-A401-40A8-826F-F9DEC6AD0135}"/>
              </a:ext>
            </a:extLst>
          </p:cNvPr>
          <p:cNvCxnSpPr/>
          <p:nvPr/>
        </p:nvCxnSpPr>
        <p:spPr>
          <a:xfrm>
            <a:off x="2354489" y="5122697"/>
            <a:ext cx="0" cy="856326"/>
          </a:xfrm>
          <a:prstGeom prst="straightConnector1">
            <a:avLst/>
          </a:prstGeom>
          <a:ln w="25400">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33" name="Picture 2" descr="C:\Documents and Settings\Administrator\桌面\19300534077733134353116963370_950副本.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6219" y="5095143"/>
            <a:ext cx="533196" cy="775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9680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4" name="文本框 3"/>
          <p:cNvSpPr txBox="1"/>
          <p:nvPr/>
        </p:nvSpPr>
        <p:spPr>
          <a:xfrm>
            <a:off x="5519935" y="1844824"/>
            <a:ext cx="5832647" cy="340644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zh-CN" sz="2400" b="1" dirty="0">
                <a:latin typeface="微软雅黑" pitchFamily="34" charset="-122"/>
                <a:ea typeface="微软雅黑" pitchFamily="34" charset="-122"/>
              </a:rPr>
              <a:t>威盛公司是威海当地的一家股份有限公司，公司开展多元化经营，主要产品为服装服饰、各类皮具、电子产品等，为更新换代产品及扩大市场经营规模，公司决定向外增加筹资500万元。</a:t>
            </a:r>
          </a:p>
          <a:p>
            <a:pPr marL="0" indent="266700">
              <a:lnSpc>
                <a:spcPct val="130000"/>
              </a:lnSpc>
            </a:pPr>
            <a:r>
              <a:rPr lang="zh-CN" sz="2400" b="1" dirty="0">
                <a:latin typeface="微软雅黑" pitchFamily="34" charset="-122"/>
                <a:ea typeface="微软雅黑" pitchFamily="34" charset="-122"/>
              </a:rPr>
              <a:t>请问威盛公司可以通过哪些途径解决以上资金问题？</a:t>
            </a:r>
          </a:p>
        </p:txBody>
      </p:sp>
      <p:sp>
        <p:nvSpPr>
          <p:cNvPr id="3" name="文本框 2"/>
          <p:cNvSpPr txBox="1"/>
          <p:nvPr/>
        </p:nvSpPr>
        <p:spPr>
          <a:xfrm>
            <a:off x="7073551" y="1374457"/>
            <a:ext cx="1816203" cy="369332"/>
          </a:xfrm>
          <a:prstGeom prst="rect">
            <a:avLst/>
          </a:prstGeom>
          <a:noFill/>
        </p:spPr>
        <p:txBody>
          <a:bodyPr wrap="none" lIns="0" tIns="0" rIns="0" bIns="0" rtlCol="0" anchor="t">
            <a:spAutoFit/>
          </a:bodyPr>
          <a:lstStyle/>
          <a:p>
            <a:pPr marL="0" indent="266700"/>
            <a:r>
              <a:rPr lang="zh-CN" sz="2400" b="1" dirty="0">
                <a:solidFill>
                  <a:srgbClr val="002060"/>
                </a:solidFill>
                <a:latin typeface="微软雅黑" pitchFamily="34" charset="-122"/>
                <a:ea typeface="微软雅黑" pitchFamily="34" charset="-122"/>
                <a:sym typeface="+mn-ea"/>
              </a:rPr>
              <a:t>任务描述：</a:t>
            </a:r>
            <a:endParaRPr lang="zh-CN" altLang="en-US" sz="2400" b="1" dirty="0">
              <a:solidFill>
                <a:srgbClr val="002060"/>
              </a:solidFill>
              <a:latin typeface="微软雅黑" panose="020B0503020204020204" pitchFamily="34" charset="-122"/>
              <a:ea typeface="微软雅黑" panose="020B0503020204020204" pitchFamily="34" charset="-122"/>
              <a:sym typeface="+mn-ea"/>
            </a:endParaRPr>
          </a:p>
        </p:txBody>
      </p:sp>
      <p:pic>
        <p:nvPicPr>
          <p:cNvPr id="2" name="图片 1" descr="df7513d3ee80b444915da9ecde4c3a27"/>
          <p:cNvPicPr>
            <a:picLocks noChangeAspect="1"/>
          </p:cNvPicPr>
          <p:nvPr>
            <p:custDataLst>
              <p:tags r:id="rId1"/>
            </p:custDataLst>
          </p:nvPr>
        </p:nvPicPr>
        <p:blipFill>
          <a:blip r:embed="rId3"/>
          <a:stretch>
            <a:fillRect/>
          </a:stretch>
        </p:blipFill>
        <p:spPr>
          <a:xfrm>
            <a:off x="459303" y="1991350"/>
            <a:ext cx="4643089" cy="3220609"/>
          </a:xfrm>
          <a:prstGeom prst="rect">
            <a:avLst/>
          </a:prstGeom>
        </p:spPr>
      </p:pic>
      <p:grpSp>
        <p:nvGrpSpPr>
          <p:cNvPr id="8" name="组合 7"/>
          <p:cNvGrpSpPr/>
          <p:nvPr/>
        </p:nvGrpSpPr>
        <p:grpSpPr>
          <a:xfrm>
            <a:off x="88149" y="49302"/>
            <a:ext cx="5143756"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25960085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8" name="文本框 7"/>
          <p:cNvSpPr txBox="1"/>
          <p:nvPr/>
        </p:nvSpPr>
        <p:spPr>
          <a:xfrm>
            <a:off x="1343471" y="2201234"/>
            <a:ext cx="5067053" cy="34163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50000"/>
              </a:lnSpc>
            </a:pPr>
            <a:r>
              <a:rPr lang="zh-CN" sz="2400" b="1" dirty="0">
                <a:solidFill>
                  <a:schemeClr val="tx1"/>
                </a:solidFill>
                <a:latin typeface="+mn-ea"/>
                <a:sym typeface="+mn-ea"/>
              </a:rPr>
              <a:t>威盛公司如果通过发行债券筹资上述</a:t>
            </a:r>
            <a:r>
              <a:rPr lang="zh-CN" sz="2400" b="1" dirty="0">
                <a:solidFill>
                  <a:schemeClr val="tx1"/>
                </a:solidFill>
                <a:latin typeface="+mn-ea"/>
                <a:cs typeface="Times New Roman" panose="02020603050405020304" pitchFamily="18" charset="0"/>
                <a:sym typeface="+mn-ea"/>
              </a:rPr>
              <a:t>500万元，债券面值500元，期限5年，发行时市场利率10%，还本付息方式改变成一次性还本付息。</a:t>
            </a:r>
            <a:endParaRPr lang="zh-CN" sz="2400" b="1" dirty="0">
              <a:solidFill>
                <a:schemeClr val="tx1"/>
              </a:solidFill>
              <a:latin typeface="+mn-ea"/>
              <a:sym typeface="+mn-ea"/>
            </a:endParaRPr>
          </a:p>
          <a:p>
            <a:pPr marL="0" indent="0">
              <a:lnSpc>
                <a:spcPct val="150000"/>
              </a:lnSpc>
            </a:pPr>
            <a:r>
              <a:rPr lang="zh-CN" sz="2400" b="1" dirty="0">
                <a:solidFill>
                  <a:schemeClr val="tx1"/>
                </a:solidFill>
                <a:latin typeface="+mn-ea"/>
                <a:sym typeface="+mn-ea"/>
              </a:rPr>
              <a:t>要求：分别按照票面利率为</a:t>
            </a:r>
            <a:r>
              <a:rPr lang="zh-CN" sz="2400" b="1" dirty="0">
                <a:solidFill>
                  <a:schemeClr val="tx1"/>
                </a:solidFill>
                <a:latin typeface="+mn-ea"/>
                <a:cs typeface="Times New Roman" panose="02020603050405020304" pitchFamily="18" charset="0"/>
                <a:sym typeface="+mn-ea"/>
              </a:rPr>
              <a:t>8%、10%、12%计算债券的发行价格。</a:t>
            </a:r>
            <a:endParaRPr lang="zh-CN" altLang="en-US" sz="2400" b="1" dirty="0">
              <a:solidFill>
                <a:schemeClr val="tx1"/>
              </a:solidFill>
              <a:latin typeface="+mn-ea"/>
            </a:endParaRPr>
          </a:p>
        </p:txBody>
      </p:sp>
      <p:sp>
        <p:nvSpPr>
          <p:cNvPr id="9" name="文本框 8"/>
          <p:cNvSpPr txBox="1"/>
          <p:nvPr/>
        </p:nvSpPr>
        <p:spPr>
          <a:xfrm>
            <a:off x="1539440" y="865940"/>
            <a:ext cx="1030731" cy="369332"/>
          </a:xfrm>
          <a:prstGeom prst="rect">
            <a:avLst/>
          </a:prstGeom>
          <a:noFill/>
        </p:spPr>
        <p:txBody>
          <a:bodyPr wrap="none" lIns="0" tIns="0" rIns="0" bIns="0" rtlCol="0" anchor="t">
            <a:spAutoFit/>
          </a:bodyPr>
          <a:lstStyle/>
          <a:p>
            <a:r>
              <a:rPr lang="zh-CN" sz="2400" b="1">
                <a:latin typeface="+mn-ea"/>
                <a:ea typeface="+mn-ea"/>
                <a:sym typeface="+mn-ea"/>
              </a:rPr>
              <a:t>做一做</a:t>
            </a:r>
            <a:r>
              <a:rPr lang="en-US" altLang="zh-CN" sz="2400" b="1">
                <a:latin typeface="+mn-ea"/>
                <a:ea typeface="+mn-ea"/>
                <a:sym typeface="+mn-ea"/>
              </a:rPr>
              <a:t>:</a:t>
            </a:r>
            <a:endParaRPr lang="en-US" altLang="zh-CN" sz="2400" b="1" dirty="0">
              <a:latin typeface="+mn-ea"/>
              <a:ea typeface="+mn-ea"/>
              <a:sym typeface="+mn-ea"/>
            </a:endParaRPr>
          </a:p>
        </p:txBody>
      </p:sp>
      <p:pic>
        <p:nvPicPr>
          <p:cNvPr id="4" name="图片 3" descr="df7513d3ee80b444915da9ecde4c3a27"/>
          <p:cNvPicPr>
            <a:picLocks noChangeAspect="1"/>
          </p:cNvPicPr>
          <p:nvPr/>
        </p:nvPicPr>
        <p:blipFill>
          <a:blip r:embed="rId2"/>
          <a:stretch>
            <a:fillRect/>
          </a:stretch>
        </p:blipFill>
        <p:spPr>
          <a:xfrm>
            <a:off x="7380273" y="2872480"/>
            <a:ext cx="4294429" cy="2557188"/>
          </a:xfrm>
          <a:prstGeom prst="rect">
            <a:avLst/>
          </a:prstGeom>
        </p:spPr>
      </p:pic>
      <p:grpSp>
        <p:nvGrpSpPr>
          <p:cNvPr id="7" name="组合 6"/>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
        <p:nvSpPr>
          <p:cNvPr id="12" name="出自【趣你的PPT】(微信:qunideppt)：最优质的PPT资源库"/>
          <p:cNvSpPr>
            <a:spLocks noChangeAspect="1" noEditPoints="1"/>
          </p:cNvSpPr>
          <p:nvPr/>
        </p:nvSpPr>
        <p:spPr bwMode="auto">
          <a:xfrm>
            <a:off x="6620157" y="2187623"/>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Tree>
    <p:extLst>
      <p:ext uri="{BB962C8B-B14F-4D97-AF65-F5344CB8AC3E}">
        <p14:creationId xmlns:p14="http://schemas.microsoft.com/office/powerpoint/2010/main" val="2065193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8" name="文本框 7"/>
          <p:cNvSpPr txBox="1"/>
          <p:nvPr/>
        </p:nvSpPr>
        <p:spPr>
          <a:xfrm>
            <a:off x="1343472" y="1460082"/>
            <a:ext cx="9746770" cy="14859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b="1" dirty="0">
                <a:solidFill>
                  <a:schemeClr val="tx1"/>
                </a:solidFill>
                <a:latin typeface="+mn-ea"/>
                <a:sym typeface="+mn-ea"/>
              </a:rPr>
              <a:t>威盛公司如果通过发行债券筹资上述</a:t>
            </a:r>
            <a:r>
              <a:rPr lang="zh-CN" sz="2400" b="1" dirty="0">
                <a:solidFill>
                  <a:schemeClr val="tx1"/>
                </a:solidFill>
                <a:latin typeface="+mn-ea"/>
                <a:cs typeface="Times New Roman" panose="02020603050405020304" pitchFamily="18" charset="0"/>
                <a:sym typeface="+mn-ea"/>
              </a:rPr>
              <a:t>500万元，债券面值500元，期限5年，发行时市场利率10%，还本付息方式改变成一次性还本付息。</a:t>
            </a:r>
            <a:endParaRPr lang="zh-CN" sz="2400" b="1" dirty="0">
              <a:solidFill>
                <a:schemeClr val="tx1"/>
              </a:solidFill>
              <a:latin typeface="+mn-ea"/>
              <a:sym typeface="+mn-ea"/>
            </a:endParaRPr>
          </a:p>
          <a:p>
            <a:pPr marL="0" indent="0">
              <a:lnSpc>
                <a:spcPct val="130000"/>
              </a:lnSpc>
            </a:pPr>
            <a:r>
              <a:rPr lang="zh-CN" sz="2400" b="1" dirty="0">
                <a:solidFill>
                  <a:schemeClr val="tx1"/>
                </a:solidFill>
                <a:latin typeface="+mn-ea"/>
                <a:sym typeface="+mn-ea"/>
              </a:rPr>
              <a:t>要求：分别按照票面利率为</a:t>
            </a:r>
            <a:r>
              <a:rPr lang="zh-CN" sz="2400" b="1" dirty="0">
                <a:solidFill>
                  <a:schemeClr val="tx1"/>
                </a:solidFill>
                <a:latin typeface="+mn-ea"/>
                <a:cs typeface="Times New Roman" panose="02020603050405020304" pitchFamily="18" charset="0"/>
                <a:sym typeface="+mn-ea"/>
              </a:rPr>
              <a:t>8%、10%、12%计算债券的发行价格。</a:t>
            </a:r>
            <a:endParaRPr lang="zh-CN" altLang="en-US" sz="2400" b="1" dirty="0">
              <a:solidFill>
                <a:schemeClr val="tx1"/>
              </a:solidFill>
              <a:latin typeface="+mn-ea"/>
            </a:endParaRPr>
          </a:p>
        </p:txBody>
      </p:sp>
      <p:sp>
        <p:nvSpPr>
          <p:cNvPr id="9" name="文本框 8"/>
          <p:cNvSpPr txBox="1"/>
          <p:nvPr/>
        </p:nvSpPr>
        <p:spPr>
          <a:xfrm>
            <a:off x="1539440" y="865940"/>
            <a:ext cx="1030731" cy="369332"/>
          </a:xfrm>
          <a:prstGeom prst="rect">
            <a:avLst/>
          </a:prstGeom>
          <a:noFill/>
        </p:spPr>
        <p:txBody>
          <a:bodyPr wrap="none" lIns="0" tIns="0" rIns="0" bIns="0" rtlCol="0" anchor="t">
            <a:spAutoFit/>
          </a:bodyPr>
          <a:lstStyle/>
          <a:p>
            <a:r>
              <a:rPr lang="zh-CN" sz="2400" b="1">
                <a:latin typeface="+mn-ea"/>
                <a:ea typeface="+mn-ea"/>
                <a:sym typeface="+mn-ea"/>
              </a:rPr>
              <a:t>做一做</a:t>
            </a:r>
            <a:r>
              <a:rPr lang="en-US" altLang="zh-CN" sz="2400" b="1">
                <a:latin typeface="+mn-ea"/>
                <a:ea typeface="+mn-ea"/>
                <a:sym typeface="+mn-ea"/>
              </a:rPr>
              <a:t>:</a:t>
            </a:r>
            <a:endParaRPr lang="en-US" altLang="zh-CN" sz="2400" b="1" dirty="0">
              <a:latin typeface="+mn-ea"/>
              <a:ea typeface="+mn-ea"/>
              <a:sym typeface="+mn-ea"/>
            </a:endParaRPr>
          </a:p>
        </p:txBody>
      </p:sp>
      <p:sp>
        <p:nvSpPr>
          <p:cNvPr id="2" name="文本框 1"/>
          <p:cNvSpPr txBox="1"/>
          <p:nvPr/>
        </p:nvSpPr>
        <p:spPr>
          <a:xfrm>
            <a:off x="1283496" y="3356992"/>
            <a:ext cx="9925072" cy="2973122"/>
          </a:xfrm>
          <a:prstGeom prst="rect">
            <a:avLst/>
          </a:prstGeom>
          <a:solidFill>
            <a:schemeClr val="bg2"/>
          </a:solidFill>
          <a:ln w="9525">
            <a:noFill/>
          </a:ln>
        </p:spPr>
        <p:txBody>
          <a:bodyPr wrap="square">
            <a:spAutoFit/>
          </a:bodyPr>
          <a:lstStyle/>
          <a:p>
            <a:pPr marL="0" indent="0">
              <a:lnSpc>
                <a:spcPct val="130000"/>
              </a:lnSpc>
            </a:pPr>
            <a:r>
              <a:rPr lang="en-US" altLang="zh-CN" sz="2400" b="1" dirty="0">
                <a:latin typeface="+mn-ea"/>
                <a:ea typeface="+mn-ea"/>
                <a:sym typeface="+mn-ea"/>
              </a:rPr>
              <a:t>1. </a:t>
            </a:r>
            <a:r>
              <a:rPr lang="zh-CN" sz="2400" b="1" dirty="0">
                <a:latin typeface="+mn-ea"/>
                <a:ea typeface="+mn-ea"/>
                <a:sym typeface="+mn-ea"/>
              </a:rPr>
              <a:t>若票面利率为8%：</a:t>
            </a:r>
          </a:p>
          <a:p>
            <a:pPr marL="0" indent="0">
              <a:lnSpc>
                <a:spcPct val="130000"/>
              </a:lnSpc>
            </a:pPr>
            <a:r>
              <a:rPr lang="zh-CN" sz="2400" b="1" dirty="0">
                <a:latin typeface="+mn-ea"/>
                <a:ea typeface="+mn-ea"/>
                <a:sym typeface="+mn-ea"/>
              </a:rPr>
              <a:t>发行价格＝500×（1＋8%×5 ）×(P/F，10%，5) ＝434.63元</a:t>
            </a:r>
          </a:p>
          <a:p>
            <a:pPr marL="0" indent="0">
              <a:lnSpc>
                <a:spcPct val="130000"/>
              </a:lnSpc>
            </a:pPr>
            <a:r>
              <a:rPr lang="en-US" altLang="zh-CN" sz="2400" b="1" dirty="0">
                <a:latin typeface="+mn-ea"/>
                <a:ea typeface="+mn-ea"/>
                <a:sym typeface="+mn-ea"/>
              </a:rPr>
              <a:t>2. </a:t>
            </a:r>
            <a:r>
              <a:rPr lang="zh-CN" sz="2400" b="1" dirty="0">
                <a:latin typeface="+mn-ea"/>
                <a:ea typeface="+mn-ea"/>
                <a:sym typeface="+mn-ea"/>
              </a:rPr>
              <a:t>若票面利率为10%：</a:t>
            </a:r>
          </a:p>
          <a:p>
            <a:pPr marL="0" indent="0">
              <a:lnSpc>
                <a:spcPct val="130000"/>
              </a:lnSpc>
            </a:pPr>
            <a:r>
              <a:rPr lang="zh-CN" sz="2400" b="1" dirty="0">
                <a:latin typeface="+mn-ea"/>
                <a:ea typeface="+mn-ea"/>
                <a:sym typeface="+mn-ea"/>
              </a:rPr>
              <a:t>发行价格＝500×（1＋10%×5 ）×(P/F，10%，5) ＝465.675元</a:t>
            </a:r>
          </a:p>
          <a:p>
            <a:pPr marL="0" indent="0">
              <a:lnSpc>
                <a:spcPct val="130000"/>
              </a:lnSpc>
            </a:pPr>
            <a:r>
              <a:rPr lang="en-US" altLang="zh-CN" sz="2400" b="1" dirty="0">
                <a:latin typeface="+mn-ea"/>
                <a:ea typeface="+mn-ea"/>
                <a:sym typeface="+mn-ea"/>
              </a:rPr>
              <a:t>3. </a:t>
            </a:r>
            <a:r>
              <a:rPr lang="zh-CN" sz="2400" b="1" dirty="0">
                <a:latin typeface="+mn-ea"/>
                <a:ea typeface="+mn-ea"/>
                <a:sym typeface="+mn-ea"/>
              </a:rPr>
              <a:t>若票面利率为12%：</a:t>
            </a:r>
          </a:p>
          <a:p>
            <a:pPr marL="0" indent="0">
              <a:lnSpc>
                <a:spcPct val="130000"/>
              </a:lnSpc>
            </a:pPr>
            <a:r>
              <a:rPr lang="zh-CN" sz="2400" b="1" dirty="0">
                <a:latin typeface="+mn-ea"/>
                <a:ea typeface="+mn-ea"/>
                <a:sym typeface="+mn-ea"/>
              </a:rPr>
              <a:t>发行价格＝500×（1＋12%×5 ）×(P/F，10%，5) ＝</a:t>
            </a:r>
            <a:r>
              <a:rPr lang="zh-CN" sz="2400" b="1" dirty="0">
                <a:solidFill>
                  <a:schemeClr val="tx2"/>
                </a:solidFill>
                <a:latin typeface="+mn-ea"/>
                <a:ea typeface="+mn-ea"/>
                <a:sym typeface="+mn-ea"/>
              </a:rPr>
              <a:t>496.72元</a:t>
            </a:r>
            <a:endParaRPr lang="zh-CN" altLang="en-US" sz="2400" b="1" dirty="0">
              <a:solidFill>
                <a:schemeClr val="tx2"/>
              </a:solidFill>
              <a:latin typeface="+mn-ea"/>
              <a:ea typeface="+mn-ea"/>
              <a:sym typeface="+mn-ea"/>
            </a:endParaRPr>
          </a:p>
        </p:txBody>
      </p:sp>
      <p:grpSp>
        <p:nvGrpSpPr>
          <p:cNvPr id="7" name="组合 6"/>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30156764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3" name="文本框 2"/>
          <p:cNvSpPr txBox="1"/>
          <p:nvPr/>
        </p:nvSpPr>
        <p:spPr>
          <a:xfrm>
            <a:off x="1307952" y="754206"/>
            <a:ext cx="5080661" cy="460268"/>
          </a:xfrm>
          <a:prstGeom prst="rect">
            <a:avLst/>
          </a:prstGeom>
          <a:noFill/>
          <a:ln w="9525">
            <a:noFill/>
          </a:ln>
        </p:spPr>
        <p:txBody>
          <a:bodyPr>
            <a:spAutoFit/>
          </a:bodyPr>
          <a:lstStyle/>
          <a:p>
            <a:pPr marL="0" indent="260985"/>
            <a:r>
              <a:rPr lang="zh-CN" sz="2400" b="1">
                <a:latin typeface="+mn-ea"/>
                <a:ea typeface="+mn-ea"/>
                <a:cs typeface="Times New Roman" panose="02020603050405020304" pitchFamily="18" charset="0"/>
                <a:sym typeface="+mn-ea"/>
              </a:rPr>
              <a:t>2.发行债券</a:t>
            </a:r>
            <a:endParaRPr lang="zh-CN" altLang="en-US" sz="2400" b="1">
              <a:latin typeface="+mn-ea"/>
              <a:ea typeface="+mn-ea"/>
              <a:cs typeface="Times New Roman" panose="02020603050405020304" pitchFamily="18" charset="0"/>
              <a:sym typeface="+mn-ea"/>
            </a:endParaRPr>
          </a:p>
        </p:txBody>
      </p:sp>
      <p:sp>
        <p:nvSpPr>
          <p:cNvPr id="5" name="文本框 4"/>
          <p:cNvSpPr txBox="1"/>
          <p:nvPr/>
        </p:nvSpPr>
        <p:spPr>
          <a:xfrm>
            <a:off x="1307952" y="1214474"/>
            <a:ext cx="5080661" cy="460268"/>
          </a:xfrm>
          <a:prstGeom prst="rect">
            <a:avLst/>
          </a:prstGeom>
          <a:noFill/>
          <a:ln w="9525">
            <a:noFill/>
          </a:ln>
        </p:spPr>
        <p:txBody>
          <a:bodyPr>
            <a:spAutoFit/>
          </a:bodyPr>
          <a:lstStyle/>
          <a:p>
            <a:pPr marL="0" indent="0"/>
            <a:r>
              <a:rPr lang="zh-CN" sz="2400" b="1">
                <a:latin typeface="+mn-ea"/>
                <a:ea typeface="+mn-ea"/>
                <a:sym typeface="+mn-ea"/>
              </a:rPr>
              <a:t>（</a:t>
            </a:r>
            <a:r>
              <a:rPr lang="zh-CN" sz="2400" b="1">
                <a:latin typeface="+mn-ea"/>
                <a:ea typeface="+mn-ea"/>
                <a:cs typeface="Times New Roman" panose="02020603050405020304" pitchFamily="18" charset="0"/>
                <a:sym typeface="+mn-ea"/>
              </a:rPr>
              <a:t>3）</a:t>
            </a:r>
            <a:r>
              <a:rPr lang="zh-CN" sz="2400" b="1">
                <a:latin typeface="+mn-ea"/>
                <a:ea typeface="+mn-ea"/>
                <a:sym typeface="+mn-ea"/>
              </a:rPr>
              <a:t>发行债券筹资的特点</a:t>
            </a:r>
            <a:endParaRPr lang="zh-CN" altLang="en-US" sz="2400" b="1">
              <a:latin typeface="+mn-ea"/>
              <a:ea typeface="+mn-ea"/>
            </a:endParaRPr>
          </a:p>
        </p:txBody>
      </p:sp>
      <p:graphicFrame>
        <p:nvGraphicFramePr>
          <p:cNvPr id="4" name="表格 3"/>
          <p:cNvGraphicFramePr/>
          <p:nvPr>
            <p:custDataLst>
              <p:tags r:id="rId1"/>
            </p:custDataLst>
            <p:extLst>
              <p:ext uri="{D42A27DB-BD31-4B8C-83A1-F6EECF244321}">
                <p14:modId xmlns:p14="http://schemas.microsoft.com/office/powerpoint/2010/main" val="3789694094"/>
              </p:ext>
            </p:extLst>
          </p:nvPr>
        </p:nvGraphicFramePr>
        <p:xfrm>
          <a:off x="1307952" y="1856946"/>
          <a:ext cx="9684592" cy="3913504"/>
        </p:xfrm>
        <a:graphic>
          <a:graphicData uri="http://schemas.openxmlformats.org/drawingml/2006/table">
            <a:tbl>
              <a:tblPr firstRow="1" bandRow="1">
                <a:tableStyleId>{5940675A-B579-460E-94D1-54222C63F5DA}</a:tableStyleId>
              </a:tblPr>
              <a:tblGrid>
                <a:gridCol w="2094134">
                  <a:extLst>
                    <a:ext uri="{9D8B030D-6E8A-4147-A177-3AD203B41FA5}">
                      <a16:colId xmlns:a16="http://schemas.microsoft.com/office/drawing/2014/main" val="20000"/>
                    </a:ext>
                  </a:extLst>
                </a:gridCol>
                <a:gridCol w="7590458">
                  <a:extLst>
                    <a:ext uri="{9D8B030D-6E8A-4147-A177-3AD203B41FA5}">
                      <a16:colId xmlns:a16="http://schemas.microsoft.com/office/drawing/2014/main" val="20001"/>
                    </a:ext>
                  </a:extLst>
                </a:gridCol>
              </a:tblGrid>
              <a:tr h="489472">
                <a:tc>
                  <a:txBody>
                    <a:bodyPr/>
                    <a:lstStyle/>
                    <a:p>
                      <a:pPr indent="0" algn="ctr">
                        <a:buNone/>
                      </a:pPr>
                      <a:r>
                        <a:rPr lang="en-US" sz="2400" b="1" dirty="0" err="1">
                          <a:latin typeface="+mn-ea"/>
                          <a:ea typeface="+mn-ea"/>
                          <a:cs typeface="宋体" panose="02010600030101010101" pitchFamily="2" charset="-122"/>
                        </a:rPr>
                        <a:t>特点</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内容</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506613">
                <a:tc>
                  <a:txBody>
                    <a:bodyPr/>
                    <a:lstStyle/>
                    <a:p>
                      <a:pPr indent="0" algn="ctr">
                        <a:lnSpc>
                          <a:spcPct val="130000"/>
                        </a:lnSpc>
                        <a:buNone/>
                      </a:pPr>
                      <a:r>
                        <a:rPr lang="en-US" sz="2000" b="1" dirty="0" err="1">
                          <a:latin typeface="+mn-ea"/>
                          <a:ea typeface="+mn-ea"/>
                          <a:cs typeface="宋体" panose="02010600030101010101" pitchFamily="2" charset="-122"/>
                        </a:rPr>
                        <a:t>一次</a:t>
                      </a:r>
                      <a:endParaRPr lang="en-US" sz="2000" b="1" dirty="0">
                        <a:latin typeface="+mn-ea"/>
                        <a:ea typeface="+mn-ea"/>
                        <a:cs typeface="宋体" panose="02010600030101010101" pitchFamily="2" charset="-122"/>
                      </a:endParaRPr>
                    </a:p>
                    <a:p>
                      <a:pPr indent="0" algn="ctr">
                        <a:lnSpc>
                          <a:spcPct val="130000"/>
                        </a:lnSpc>
                        <a:buNone/>
                      </a:pPr>
                      <a:r>
                        <a:rPr lang="en-US" sz="2000" b="1" dirty="0" err="1">
                          <a:latin typeface="+mn-ea"/>
                          <a:ea typeface="+mn-ea"/>
                          <a:cs typeface="宋体" panose="02010600030101010101" pitchFamily="2" charset="-122"/>
                        </a:rPr>
                        <a:t>筹资数额大</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nSpc>
                          <a:spcPct val="130000"/>
                        </a:lnSpc>
                        <a:buNone/>
                      </a:pPr>
                      <a:r>
                        <a:rPr lang="en-US" sz="2000" b="1">
                          <a:latin typeface="+mn-ea"/>
                          <a:ea typeface="+mn-ea"/>
                          <a:cs typeface="宋体" panose="02010600030101010101" pitchFamily="2" charset="-122"/>
                        </a:rPr>
                        <a:t>能够筹集大额资金，满足公司大规模筹资需要。</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731351">
                <a:tc>
                  <a:txBody>
                    <a:bodyPr/>
                    <a:lstStyle/>
                    <a:p>
                      <a:pPr indent="0" algn="ctr">
                        <a:lnSpc>
                          <a:spcPct val="130000"/>
                        </a:lnSpc>
                        <a:buNone/>
                      </a:pPr>
                      <a:r>
                        <a:rPr lang="en-US" sz="2000" b="1" dirty="0" err="1">
                          <a:latin typeface="+mn-ea"/>
                          <a:ea typeface="+mn-ea"/>
                          <a:cs typeface="宋体" panose="02010600030101010101" pitchFamily="2" charset="-122"/>
                        </a:rPr>
                        <a:t>募集资金的</a:t>
                      </a:r>
                      <a:endParaRPr lang="en-US" sz="2000" b="1" dirty="0">
                        <a:latin typeface="+mn-ea"/>
                        <a:ea typeface="+mn-ea"/>
                        <a:cs typeface="宋体" panose="02010600030101010101" pitchFamily="2" charset="-122"/>
                      </a:endParaRPr>
                    </a:p>
                    <a:p>
                      <a:pPr indent="0" algn="ctr">
                        <a:lnSpc>
                          <a:spcPct val="130000"/>
                        </a:lnSpc>
                        <a:buNone/>
                      </a:pPr>
                      <a:r>
                        <a:rPr lang="en-US" sz="2000" b="1" dirty="0" err="1">
                          <a:latin typeface="+mn-ea"/>
                          <a:ea typeface="+mn-ea"/>
                          <a:cs typeface="宋体" panose="02010600030101010101" pitchFamily="2" charset="-122"/>
                        </a:rPr>
                        <a:t>使用限制条件少</a:t>
                      </a:r>
                      <a:endParaRPr lang="en-US" altLang="en-US" sz="2000" b="1" dirty="0">
                        <a:solidFill>
                          <a:srgbClr val="17365D"/>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nSpc>
                          <a:spcPct val="130000"/>
                        </a:lnSpc>
                        <a:buNone/>
                      </a:pPr>
                      <a:r>
                        <a:rPr lang="en-US" sz="2000" b="1" dirty="0" err="1">
                          <a:latin typeface="+mn-ea"/>
                          <a:ea typeface="+mn-ea"/>
                          <a:cs typeface="宋体" panose="02010600030101010101" pitchFamily="2" charset="-122"/>
                        </a:rPr>
                        <a:t>与银行借款相比，发行债券募集资金在使用上具有相对灵活性和自主性</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486932">
                <a:tc>
                  <a:txBody>
                    <a:bodyPr/>
                    <a:lstStyle/>
                    <a:p>
                      <a:pPr indent="0" algn="ctr">
                        <a:lnSpc>
                          <a:spcPct val="130000"/>
                        </a:lnSpc>
                        <a:buNone/>
                      </a:pPr>
                      <a:r>
                        <a:rPr lang="en-US" sz="2000" b="1" dirty="0" err="1">
                          <a:latin typeface="+mn-ea"/>
                          <a:ea typeface="+mn-ea"/>
                          <a:cs typeface="宋体" panose="02010600030101010101" pitchFamily="2" charset="-122"/>
                        </a:rPr>
                        <a:t>资本</a:t>
                      </a:r>
                      <a:endParaRPr lang="en-US" sz="2000" b="1" dirty="0">
                        <a:latin typeface="+mn-ea"/>
                        <a:ea typeface="+mn-ea"/>
                        <a:cs typeface="宋体" panose="02010600030101010101" pitchFamily="2" charset="-122"/>
                      </a:endParaRPr>
                    </a:p>
                    <a:p>
                      <a:pPr indent="0" algn="ctr">
                        <a:lnSpc>
                          <a:spcPct val="130000"/>
                        </a:lnSpc>
                        <a:buNone/>
                      </a:pPr>
                      <a:r>
                        <a:rPr lang="en-US" sz="2000" b="1" dirty="0" err="1">
                          <a:latin typeface="+mn-ea"/>
                          <a:ea typeface="+mn-ea"/>
                          <a:cs typeface="宋体" panose="02010600030101010101" pitchFamily="2" charset="-122"/>
                        </a:rPr>
                        <a:t>成本负担高</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nSpc>
                          <a:spcPct val="130000"/>
                        </a:lnSpc>
                        <a:buNone/>
                      </a:pPr>
                      <a:r>
                        <a:rPr lang="en-US" sz="2000" b="1" dirty="0" err="1">
                          <a:latin typeface="+mn-ea"/>
                          <a:ea typeface="+mn-ea"/>
                          <a:cs typeface="宋体" panose="02010600030101010101" pitchFamily="2" charset="-122"/>
                        </a:rPr>
                        <a:t>相对于银行借款筹资而言，发行债券利息负担和筹资费用高</a:t>
                      </a:r>
                      <a:r>
                        <a:rPr lang="zh-CN" alt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r h="1162416">
                <a:tc>
                  <a:txBody>
                    <a:bodyPr/>
                    <a:lstStyle/>
                    <a:p>
                      <a:pPr indent="0" algn="ctr">
                        <a:lnSpc>
                          <a:spcPct val="130000"/>
                        </a:lnSpc>
                        <a:buNone/>
                      </a:pPr>
                      <a:r>
                        <a:rPr lang="en-US" sz="2000" b="1" dirty="0" err="1">
                          <a:latin typeface="+mn-ea"/>
                          <a:ea typeface="+mn-ea"/>
                          <a:cs typeface="宋体" panose="02010600030101010101" pitchFamily="2" charset="-122"/>
                        </a:rPr>
                        <a:t>提高公司</a:t>
                      </a:r>
                      <a:endParaRPr lang="en-US" sz="2000" b="1" dirty="0">
                        <a:latin typeface="+mn-ea"/>
                        <a:ea typeface="+mn-ea"/>
                        <a:cs typeface="宋体" panose="02010600030101010101" pitchFamily="2" charset="-122"/>
                      </a:endParaRPr>
                    </a:p>
                    <a:p>
                      <a:pPr indent="0" algn="ctr">
                        <a:lnSpc>
                          <a:spcPct val="130000"/>
                        </a:lnSpc>
                        <a:buNone/>
                      </a:pPr>
                      <a:r>
                        <a:rPr lang="en-US" sz="2000" b="1" dirty="0" err="1">
                          <a:latin typeface="+mn-ea"/>
                          <a:ea typeface="+mn-ea"/>
                          <a:cs typeface="宋体" panose="02010600030101010101" pitchFamily="2" charset="-122"/>
                        </a:rPr>
                        <a:t>的社会声誉</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nSpc>
                          <a:spcPct val="130000"/>
                        </a:lnSpc>
                        <a:buNone/>
                      </a:pPr>
                      <a:r>
                        <a:rPr lang="en-US" sz="2000" b="1" dirty="0">
                          <a:latin typeface="+mn-ea"/>
                          <a:ea typeface="+mn-ea"/>
                          <a:cs typeface="宋体" panose="02010600030101010101" pitchFamily="2" charset="-122"/>
                        </a:rPr>
                        <a:t>有严格的限制条件。发行公司债券，往往是股份有限公司和有实力的有限责任公司所为。通过发行公司债券，一方面筹集了大量资金；另一方面，也扩大了公司的社会影响力。</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bl>
          </a:graphicData>
        </a:graphic>
      </p:graphicFrame>
      <p:grpSp>
        <p:nvGrpSpPr>
          <p:cNvPr id="8" name="组合 7"/>
          <p:cNvGrpSpPr/>
          <p:nvPr/>
        </p:nvGrpSpPr>
        <p:grpSpPr>
          <a:xfrm>
            <a:off x="88149" y="49302"/>
            <a:ext cx="5143756"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2297524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2" name="文本框 1"/>
          <p:cNvSpPr txBox="1"/>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sp>
        <p:nvSpPr>
          <p:cNvPr id="3" name="文本框 2"/>
          <p:cNvSpPr txBox="1"/>
          <p:nvPr/>
        </p:nvSpPr>
        <p:spPr>
          <a:xfrm>
            <a:off x="1414646" y="1569357"/>
            <a:ext cx="5080661" cy="460268"/>
          </a:xfrm>
          <a:prstGeom prst="rect">
            <a:avLst/>
          </a:prstGeom>
          <a:noFill/>
          <a:ln w="9525">
            <a:noFill/>
          </a:ln>
        </p:spPr>
        <p:txBody>
          <a:bodyPr>
            <a:spAutoFit/>
          </a:bodyPr>
          <a:lstStyle/>
          <a:p>
            <a:pPr marL="0" indent="260985"/>
            <a:r>
              <a:rPr lang="zh-CN" sz="2400" b="1">
                <a:latin typeface="+mn-ea"/>
                <a:ea typeface="+mn-ea"/>
                <a:cs typeface="Times New Roman" panose="02020603050405020304" pitchFamily="18" charset="0"/>
                <a:sym typeface="+mn-ea"/>
              </a:rPr>
              <a:t>3．融资租赁</a:t>
            </a:r>
            <a:endParaRPr lang="zh-CN" altLang="en-US" sz="2400" b="1">
              <a:latin typeface="+mn-ea"/>
              <a:ea typeface="+mn-ea"/>
              <a:cs typeface="Times New Roman" panose="02020603050405020304" pitchFamily="18" charset="0"/>
              <a:sym typeface="+mn-ea"/>
            </a:endParaRPr>
          </a:p>
        </p:txBody>
      </p:sp>
      <p:grpSp>
        <p:nvGrpSpPr>
          <p:cNvPr id="8" name="组合 7"/>
          <p:cNvGrpSpPr/>
          <p:nvPr/>
        </p:nvGrpSpPr>
        <p:grpSpPr>
          <a:xfrm>
            <a:off x="88149" y="49302"/>
            <a:ext cx="5143756"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
        <p:nvSpPr>
          <p:cNvPr id="11" name="椭圆 7"/>
          <p:cNvSpPr/>
          <p:nvPr/>
        </p:nvSpPr>
        <p:spPr>
          <a:xfrm>
            <a:off x="3532435" y="3496092"/>
            <a:ext cx="5141913" cy="1209675"/>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noProof="1">
              <a:solidFill>
                <a:schemeClr val="tx1"/>
              </a:solidFill>
            </a:endParaRPr>
          </a:p>
        </p:txBody>
      </p:sp>
      <p:cxnSp>
        <p:nvCxnSpPr>
          <p:cNvPr id="12" name="直接连接符 11"/>
          <p:cNvCxnSpPr>
            <a:endCxn id="11" idx="1"/>
          </p:cNvCxnSpPr>
          <p:nvPr/>
        </p:nvCxnSpPr>
        <p:spPr>
          <a:xfrm>
            <a:off x="6099423" y="2897604"/>
            <a:ext cx="3175" cy="1808162"/>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TextBox 40"/>
          <p:cNvSpPr txBox="1"/>
          <p:nvPr/>
        </p:nvSpPr>
        <p:spPr>
          <a:xfrm>
            <a:off x="479376" y="4123848"/>
            <a:ext cx="2554492" cy="1754326"/>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dirty="0">
                <a:sym typeface="+mn-lt"/>
              </a:rPr>
              <a:t>出租的设备根据承租企业提出的要求购买，或者由承租企业直接从制造商或销售商那里选定。</a:t>
            </a:r>
          </a:p>
        </p:txBody>
      </p:sp>
      <p:grpSp>
        <p:nvGrpSpPr>
          <p:cNvPr id="14" name="组合 13"/>
          <p:cNvGrpSpPr/>
          <p:nvPr/>
        </p:nvGrpSpPr>
        <p:grpSpPr bwMode="auto">
          <a:xfrm>
            <a:off x="5053259" y="2247449"/>
            <a:ext cx="2084388" cy="1015279"/>
            <a:chOff x="2848131" y="1860029"/>
            <a:chExt cx="3807502" cy="3807502"/>
          </a:xfrm>
        </p:grpSpPr>
        <p:grpSp>
          <p:nvGrpSpPr>
            <p:cNvPr id="15" name="组合 53"/>
            <p:cNvGrpSpPr/>
            <p:nvPr/>
          </p:nvGrpSpPr>
          <p:grpSpPr bwMode="auto">
            <a:xfrm>
              <a:off x="2848131" y="1860029"/>
              <a:ext cx="3807502" cy="3807502"/>
              <a:chOff x="2848131" y="1860029"/>
              <a:chExt cx="3807502" cy="3807502"/>
            </a:xfrm>
          </p:grpSpPr>
          <p:sp>
            <p:nvSpPr>
              <p:cNvPr id="17" name="椭圆 1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lang="zh-CN" altLang="en-US" sz="2490" noProof="1">
                  <a:solidFill>
                    <a:srgbClr val="FFFFFF"/>
                  </a:solidFill>
                </a:endParaRPr>
              </a:p>
            </p:txBody>
          </p:sp>
          <p:sp>
            <p:nvSpPr>
              <p:cNvPr id="18" name="椭圆 17"/>
              <p:cNvSpPr/>
              <p:nvPr/>
            </p:nvSpPr>
            <p:spPr>
              <a:xfrm>
                <a:off x="2938027" y="1949925"/>
                <a:ext cx="3627710" cy="3627710"/>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lang="zh-CN" altLang="en-US" sz="2490" noProof="1">
                  <a:solidFill>
                    <a:srgbClr val="FFFFFF"/>
                  </a:solidFill>
                </a:endParaRPr>
              </a:p>
            </p:txBody>
          </p:sp>
        </p:grpSp>
        <p:sp>
          <p:nvSpPr>
            <p:cNvPr id="16" name="文本框 54"/>
            <p:cNvSpPr txBox="1">
              <a:spLocks noChangeArrowheads="1"/>
            </p:cNvSpPr>
            <p:nvPr/>
          </p:nvSpPr>
          <p:spPr bwMode="auto">
            <a:xfrm>
              <a:off x="3466306" y="2939480"/>
              <a:ext cx="2586157" cy="173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1031875"/>
              <a:r>
                <a:rPr lang="zh-CN" altLang="en-US" sz="2400" dirty="0">
                  <a:latin typeface="+mn-ea"/>
                  <a:ea typeface="+mn-ea"/>
                </a:rPr>
                <a:t>融资租赁</a:t>
              </a:r>
              <a:endParaRPr lang="en-US" altLang="zh-CN" sz="2400" dirty="0">
                <a:latin typeface="+mn-ea"/>
                <a:ea typeface="+mn-ea"/>
              </a:endParaRPr>
            </a:p>
          </p:txBody>
        </p:sp>
      </p:grpSp>
      <p:grpSp>
        <p:nvGrpSpPr>
          <p:cNvPr id="19" name="组合 18"/>
          <p:cNvGrpSpPr/>
          <p:nvPr/>
        </p:nvGrpSpPr>
        <p:grpSpPr bwMode="auto">
          <a:xfrm>
            <a:off x="2891084" y="2930941"/>
            <a:ext cx="1074738" cy="1074738"/>
            <a:chOff x="2800449" y="3260788"/>
            <a:chExt cx="1075144" cy="1075144"/>
          </a:xfrm>
        </p:grpSpPr>
        <p:grpSp>
          <p:nvGrpSpPr>
            <p:cNvPr id="20" name="组合 59"/>
            <p:cNvGrpSpPr/>
            <p:nvPr/>
          </p:nvGrpSpPr>
          <p:grpSpPr bwMode="auto">
            <a:xfrm>
              <a:off x="2800449" y="3260788"/>
              <a:ext cx="1075144" cy="1075144"/>
              <a:chOff x="3724322" y="1908536"/>
              <a:chExt cx="1329153" cy="1329153"/>
            </a:xfrm>
          </p:grpSpPr>
          <p:sp>
            <p:nvSpPr>
              <p:cNvPr id="22" name="椭圆 2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lang="zh-CN" altLang="en-US" sz="2490" noProof="1">
                  <a:solidFill>
                    <a:srgbClr val="262626"/>
                  </a:solidFill>
                </a:endParaRPr>
              </a:p>
            </p:txBody>
          </p:sp>
          <p:sp>
            <p:nvSpPr>
              <p:cNvPr id="23" name="椭圆 22"/>
              <p:cNvSpPr/>
              <p:nvPr/>
            </p:nvSpPr>
            <p:spPr>
              <a:xfrm>
                <a:off x="3839838" y="2024052"/>
                <a:ext cx="1098122" cy="1098122"/>
              </a:xfrm>
              <a:prstGeom prst="ellipse">
                <a:avLst/>
              </a:prstGeom>
              <a:solidFill>
                <a:schemeClr val="tx2">
                  <a:lumMod val="7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noProof="1">
                  <a:solidFill>
                    <a:srgbClr val="262626"/>
                  </a:solidFill>
                </a:endParaRPr>
              </a:p>
            </p:txBody>
          </p:sp>
        </p:grpSp>
        <p:sp>
          <p:nvSpPr>
            <p:cNvPr id="21" name="Freeform 12"/>
            <p:cNvSpPr>
              <a:spLocks noEditPoints="1" noChangeArrowheads="1"/>
            </p:cNvSpPr>
            <p:nvPr/>
          </p:nvSpPr>
          <p:spPr bwMode="auto">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09740" tIns="54871" rIns="109740" bIns="54871"/>
            <a:lstStyle/>
            <a:p>
              <a:pPr defTabSz="1031875"/>
              <a:endParaRPr lang="en-US" altLang="en-US" sz="2400">
                <a:solidFill>
                  <a:srgbClr val="262626"/>
                </a:solidFill>
              </a:endParaRPr>
            </a:p>
          </p:txBody>
        </p:sp>
      </p:grpSp>
      <p:grpSp>
        <p:nvGrpSpPr>
          <p:cNvPr id="24" name="组合 23"/>
          <p:cNvGrpSpPr/>
          <p:nvPr/>
        </p:nvGrpSpPr>
        <p:grpSpPr bwMode="auto">
          <a:xfrm>
            <a:off x="4369048" y="3813592"/>
            <a:ext cx="1076325" cy="1076325"/>
            <a:chOff x="4279007" y="4144161"/>
            <a:chExt cx="1075144" cy="1075144"/>
          </a:xfrm>
        </p:grpSpPr>
        <p:grpSp>
          <p:nvGrpSpPr>
            <p:cNvPr id="25" name="组合 64"/>
            <p:cNvGrpSpPr/>
            <p:nvPr/>
          </p:nvGrpSpPr>
          <p:grpSpPr bwMode="auto">
            <a:xfrm>
              <a:off x="4279007" y="4144161"/>
              <a:ext cx="1075144" cy="1075144"/>
              <a:chOff x="3724322" y="1908536"/>
              <a:chExt cx="1329153" cy="1329153"/>
            </a:xfrm>
          </p:grpSpPr>
          <p:sp>
            <p:nvSpPr>
              <p:cNvPr id="27" name="椭圆 26"/>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lang="zh-CN" altLang="en-US" sz="2490" noProof="1">
                  <a:solidFill>
                    <a:schemeClr val="tx1"/>
                  </a:solidFill>
                </a:endParaRPr>
              </a:p>
            </p:txBody>
          </p:sp>
          <p:sp>
            <p:nvSpPr>
              <p:cNvPr id="28" name="椭圆 27"/>
              <p:cNvSpPr/>
              <p:nvPr/>
            </p:nvSpPr>
            <p:spPr>
              <a:xfrm>
                <a:off x="3839838" y="2024052"/>
                <a:ext cx="1098122" cy="1098122"/>
              </a:xfrm>
              <a:prstGeom prst="ellipse">
                <a:avLst/>
              </a:prstGeom>
              <a:solidFill>
                <a:schemeClr val="tx2">
                  <a:lumMod val="7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noProof="1">
                  <a:solidFill>
                    <a:schemeClr val="tx1"/>
                  </a:solidFill>
                </a:endParaRPr>
              </a:p>
            </p:txBody>
          </p:sp>
        </p:grpSp>
        <p:pic>
          <p:nvPicPr>
            <p:cNvPr id="26" name="Picture 5" descr="C:\Users\Jonahs\Dropbox\Projects SCOTT\MEET Windows Azure\source\Background\tile-icon-CD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3176" y="4333642"/>
              <a:ext cx="638782" cy="638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 name="组合 28"/>
          <p:cNvGrpSpPr/>
          <p:nvPr/>
        </p:nvGrpSpPr>
        <p:grpSpPr bwMode="auto">
          <a:xfrm>
            <a:off x="6609009" y="3905666"/>
            <a:ext cx="1074738" cy="1074738"/>
            <a:chOff x="6517624" y="4235525"/>
            <a:chExt cx="1075144" cy="1075144"/>
          </a:xfrm>
        </p:grpSpPr>
        <p:grpSp>
          <p:nvGrpSpPr>
            <p:cNvPr id="30" name="组合 69"/>
            <p:cNvGrpSpPr/>
            <p:nvPr/>
          </p:nvGrpSpPr>
          <p:grpSpPr bwMode="auto">
            <a:xfrm>
              <a:off x="6517624" y="4235525"/>
              <a:ext cx="1075144" cy="1075144"/>
              <a:chOff x="3724322" y="1908536"/>
              <a:chExt cx="1329153" cy="1329153"/>
            </a:xfrm>
          </p:grpSpPr>
          <p:sp>
            <p:nvSpPr>
              <p:cNvPr id="32" name="椭圆 3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lang="zh-CN" altLang="en-US" noProof="1">
                  <a:solidFill>
                    <a:schemeClr val="tx1"/>
                  </a:solidFill>
                </a:endParaRPr>
              </a:p>
            </p:txBody>
          </p:sp>
          <p:sp>
            <p:nvSpPr>
              <p:cNvPr id="33" name="椭圆 32"/>
              <p:cNvSpPr/>
              <p:nvPr/>
            </p:nvSpPr>
            <p:spPr>
              <a:xfrm>
                <a:off x="3839838" y="2039752"/>
                <a:ext cx="1098122" cy="1098122"/>
              </a:xfrm>
              <a:prstGeom prst="ellipse">
                <a:avLst/>
              </a:prstGeom>
              <a:solidFill>
                <a:schemeClr val="tx2">
                  <a:lumMod val="7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noProof="1">
                  <a:solidFill>
                    <a:schemeClr val="tx1"/>
                  </a:solidFill>
                </a:endParaRPr>
              </a:p>
            </p:txBody>
          </p:sp>
        </p:grpSp>
        <p:pic>
          <p:nvPicPr>
            <p:cNvPr id="31" name="Picture 10" descr="C:\Users\Jonahs\Dropbox\Projects SCOTT\MEET Windows Azure\source\Background\tile-icon-networ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1404" y="4453789"/>
              <a:ext cx="638782" cy="638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组合 33"/>
          <p:cNvGrpSpPr/>
          <p:nvPr/>
        </p:nvGrpSpPr>
        <p:grpSpPr bwMode="auto">
          <a:xfrm>
            <a:off x="8136184" y="2930941"/>
            <a:ext cx="1074738" cy="1074738"/>
            <a:chOff x="8045392" y="3260788"/>
            <a:chExt cx="1075144" cy="1075144"/>
          </a:xfrm>
        </p:grpSpPr>
        <p:grpSp>
          <p:nvGrpSpPr>
            <p:cNvPr id="35" name="组合 117"/>
            <p:cNvGrpSpPr/>
            <p:nvPr/>
          </p:nvGrpSpPr>
          <p:grpSpPr bwMode="auto">
            <a:xfrm>
              <a:off x="8045392" y="3260788"/>
              <a:ext cx="1075144" cy="1075144"/>
              <a:chOff x="3724322" y="1908536"/>
              <a:chExt cx="1329153" cy="1329153"/>
            </a:xfrm>
          </p:grpSpPr>
          <p:sp>
            <p:nvSpPr>
              <p:cNvPr id="37" name="椭圆 36"/>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lang="zh-CN" altLang="en-US" sz="2490" noProof="1">
                  <a:solidFill>
                    <a:srgbClr val="262626"/>
                  </a:solidFill>
                </a:endParaRPr>
              </a:p>
            </p:txBody>
          </p:sp>
          <p:sp>
            <p:nvSpPr>
              <p:cNvPr id="38" name="椭圆 37"/>
              <p:cNvSpPr/>
              <p:nvPr/>
            </p:nvSpPr>
            <p:spPr>
              <a:xfrm>
                <a:off x="3839838" y="2024052"/>
                <a:ext cx="1098122" cy="1098122"/>
              </a:xfrm>
              <a:prstGeom prst="ellipse">
                <a:avLst/>
              </a:prstGeom>
              <a:solidFill>
                <a:schemeClr val="tx2">
                  <a:lumMod val="7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noProof="1">
                  <a:solidFill>
                    <a:srgbClr val="262626"/>
                  </a:solidFill>
                </a:endParaRPr>
              </a:p>
            </p:txBody>
          </p:sp>
        </p:grpSp>
        <p:sp>
          <p:nvSpPr>
            <p:cNvPr id="36" name="Freeform 45"/>
            <p:cNvSpPr>
              <a:spLocks noEditPoints="1"/>
            </p:cNvSpPr>
            <p:nvPr/>
          </p:nvSpPr>
          <p:spPr bwMode="black">
            <a:xfrm>
              <a:off x="8340779" y="3499003"/>
              <a:ext cx="471666" cy="506604"/>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24" tIns="45713" rIns="91424" bIns="45713"/>
            <a:lstStyle>
              <a:defPPr>
                <a:defRPr lang="en-US"/>
              </a:defPPr>
              <a:lvl1pPr marL="0" algn="l" defTabSz="685165" rtl="0" eaLnBrk="1" latinLnBrk="0" hangingPunct="1">
                <a:defRPr sz="1400" kern="1200">
                  <a:solidFill>
                    <a:schemeClr val="tx1"/>
                  </a:solidFill>
                  <a:latin typeface="+mn-lt"/>
                  <a:ea typeface="+mn-ea"/>
                  <a:cs typeface="+mn-cs"/>
                </a:defRPr>
              </a:lvl1pPr>
              <a:lvl2pPr marL="342900" algn="l" defTabSz="685165" rtl="0" eaLnBrk="1" latinLnBrk="0" hangingPunct="1">
                <a:defRPr sz="1400" kern="1200">
                  <a:solidFill>
                    <a:schemeClr val="tx1"/>
                  </a:solidFill>
                  <a:latin typeface="+mn-lt"/>
                  <a:ea typeface="+mn-ea"/>
                  <a:cs typeface="+mn-cs"/>
                </a:defRPr>
              </a:lvl2pPr>
              <a:lvl3pPr marL="685800" algn="l" defTabSz="685165" rtl="0" eaLnBrk="1" latinLnBrk="0" hangingPunct="1">
                <a:defRPr sz="1400" kern="1200">
                  <a:solidFill>
                    <a:schemeClr val="tx1"/>
                  </a:solidFill>
                  <a:latin typeface="+mn-lt"/>
                  <a:ea typeface="+mn-ea"/>
                  <a:cs typeface="+mn-cs"/>
                </a:defRPr>
              </a:lvl3pPr>
              <a:lvl4pPr marL="1028065" algn="l" defTabSz="685165" rtl="0" eaLnBrk="1" latinLnBrk="0" hangingPunct="1">
                <a:defRPr sz="1400" kern="1200">
                  <a:solidFill>
                    <a:schemeClr val="tx1"/>
                  </a:solidFill>
                  <a:latin typeface="+mn-lt"/>
                  <a:ea typeface="+mn-ea"/>
                  <a:cs typeface="+mn-cs"/>
                </a:defRPr>
              </a:lvl4pPr>
              <a:lvl5pPr marL="1370965" algn="l" defTabSz="685165" rtl="0" eaLnBrk="1" latinLnBrk="0" hangingPunct="1">
                <a:defRPr sz="1400" kern="1200">
                  <a:solidFill>
                    <a:schemeClr val="tx1"/>
                  </a:solidFill>
                  <a:latin typeface="+mn-lt"/>
                  <a:ea typeface="+mn-ea"/>
                  <a:cs typeface="+mn-cs"/>
                </a:defRPr>
              </a:lvl5pPr>
              <a:lvl6pPr marL="1713865" algn="l" defTabSz="685165" rtl="0" eaLnBrk="1" latinLnBrk="0" hangingPunct="1">
                <a:defRPr sz="1400" kern="1200">
                  <a:solidFill>
                    <a:schemeClr val="tx1"/>
                  </a:solidFill>
                  <a:latin typeface="+mn-lt"/>
                  <a:ea typeface="+mn-ea"/>
                  <a:cs typeface="+mn-cs"/>
                </a:defRPr>
              </a:lvl6pPr>
              <a:lvl7pPr marL="2056765" algn="l" defTabSz="685165" rtl="0" eaLnBrk="1" latinLnBrk="0" hangingPunct="1">
                <a:defRPr sz="1400" kern="1200">
                  <a:solidFill>
                    <a:schemeClr val="tx1"/>
                  </a:solidFill>
                  <a:latin typeface="+mn-lt"/>
                  <a:ea typeface="+mn-ea"/>
                  <a:cs typeface="+mn-cs"/>
                </a:defRPr>
              </a:lvl7pPr>
              <a:lvl8pPr marL="2399030" algn="l" defTabSz="685165" rtl="0" eaLnBrk="1" latinLnBrk="0" hangingPunct="1">
                <a:defRPr sz="1400" kern="1200">
                  <a:solidFill>
                    <a:schemeClr val="tx1"/>
                  </a:solidFill>
                  <a:latin typeface="+mn-lt"/>
                  <a:ea typeface="+mn-ea"/>
                  <a:cs typeface="+mn-cs"/>
                </a:defRPr>
              </a:lvl8pPr>
              <a:lvl9pPr marL="2741930" algn="l" defTabSz="685165" rtl="0" eaLnBrk="1" latinLnBrk="0" hangingPunct="1">
                <a:defRPr sz="1400" kern="1200">
                  <a:solidFill>
                    <a:schemeClr val="tx1"/>
                  </a:solidFill>
                  <a:latin typeface="+mn-lt"/>
                  <a:ea typeface="+mn-ea"/>
                  <a:cs typeface="+mn-cs"/>
                </a:defRPr>
              </a:lvl9pPr>
            </a:lstStyle>
            <a:p>
              <a:endParaRPr lang="en-US" sz="1865" noProof="1">
                <a:solidFill>
                  <a:srgbClr val="262626"/>
                </a:solidFill>
              </a:endParaRPr>
            </a:p>
          </p:txBody>
        </p:sp>
      </p:grpSp>
      <p:sp>
        <p:nvSpPr>
          <p:cNvPr id="39" name="TextBox 40"/>
          <p:cNvSpPr txBox="1"/>
          <p:nvPr/>
        </p:nvSpPr>
        <p:spPr>
          <a:xfrm>
            <a:off x="3033868" y="5001011"/>
            <a:ext cx="2846108" cy="1338828"/>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dirty="0">
                <a:sym typeface="+mn-lt"/>
              </a:rPr>
              <a:t>租赁期较长，接近于资产的有效使用期，在租赁期间双方无权取消合同。</a:t>
            </a:r>
          </a:p>
        </p:txBody>
      </p:sp>
      <p:sp>
        <p:nvSpPr>
          <p:cNvPr id="40" name="TextBox 40"/>
          <p:cNvSpPr txBox="1"/>
          <p:nvPr/>
        </p:nvSpPr>
        <p:spPr>
          <a:xfrm>
            <a:off x="5906138" y="5007771"/>
            <a:ext cx="2134136" cy="92333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dirty="0">
                <a:sym typeface="+mn-lt"/>
              </a:rPr>
              <a:t>由承租企业负责设备的维修、保养。</a:t>
            </a:r>
          </a:p>
        </p:txBody>
      </p:sp>
      <p:sp>
        <p:nvSpPr>
          <p:cNvPr id="41" name="TextBox 40"/>
          <p:cNvSpPr txBox="1"/>
          <p:nvPr/>
        </p:nvSpPr>
        <p:spPr>
          <a:xfrm>
            <a:off x="8622376" y="4170014"/>
            <a:ext cx="3162256" cy="216982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dirty="0">
                <a:sym typeface="+mn-lt"/>
              </a:rPr>
              <a:t>租赁期满，按事先约定的方法处理设备，包括退还租赁公司、继续租赁、企业留购。通常采用企业留购的办法，即相当于设备残值的名义价格买下设备。</a:t>
            </a:r>
          </a:p>
        </p:txBody>
      </p:sp>
    </p:spTree>
    <p:extLst>
      <p:ext uri="{BB962C8B-B14F-4D97-AF65-F5344CB8AC3E}">
        <p14:creationId xmlns:p14="http://schemas.microsoft.com/office/powerpoint/2010/main" val="2126581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up)">
                                      <p:cBhvr>
                                        <p:cTn id="13" dur="500"/>
                                        <p:tgtEl>
                                          <p:spTgt spid="1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par>
                                <p:cTn id="25" presetID="53" presetClass="entr" presetSubtype="16"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2000"/>
                            </p:stCondLst>
                            <p:childTnLst>
                              <p:par>
                                <p:cTn id="40" presetID="47" presetClass="entr" presetSubtype="0"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childTnLst>
                          </p:cTn>
                        </p:par>
                        <p:par>
                          <p:cTn id="45" fill="hold">
                            <p:stCondLst>
                              <p:cond delay="3000"/>
                            </p:stCondLst>
                            <p:childTnLst>
                              <p:par>
                                <p:cTn id="46" presetID="47" presetClass="entr" presetSubtype="0"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1000"/>
                                        <p:tgtEl>
                                          <p:spTgt spid="39"/>
                                        </p:tgtEl>
                                      </p:cBhvr>
                                    </p:animEffect>
                                    <p:anim calcmode="lin" valueType="num">
                                      <p:cBhvr>
                                        <p:cTn id="49" dur="1000" fill="hold"/>
                                        <p:tgtEl>
                                          <p:spTgt spid="39"/>
                                        </p:tgtEl>
                                        <p:attrNameLst>
                                          <p:attrName>ppt_x</p:attrName>
                                        </p:attrNameLst>
                                      </p:cBhvr>
                                      <p:tavLst>
                                        <p:tav tm="0">
                                          <p:val>
                                            <p:strVal val="#ppt_x"/>
                                          </p:val>
                                        </p:tav>
                                        <p:tav tm="100000">
                                          <p:val>
                                            <p:strVal val="#ppt_x"/>
                                          </p:val>
                                        </p:tav>
                                      </p:tavLst>
                                    </p:anim>
                                    <p:anim calcmode="lin" valueType="num">
                                      <p:cBhvr>
                                        <p:cTn id="50" dur="1000" fill="hold"/>
                                        <p:tgtEl>
                                          <p:spTgt spid="39"/>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47" presetClass="entr" presetSubtype="0"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1000"/>
                                        <p:tgtEl>
                                          <p:spTgt spid="40"/>
                                        </p:tgtEl>
                                      </p:cBhvr>
                                    </p:animEffect>
                                    <p:anim calcmode="lin" valueType="num">
                                      <p:cBhvr>
                                        <p:cTn id="55" dur="1000" fill="hold"/>
                                        <p:tgtEl>
                                          <p:spTgt spid="40"/>
                                        </p:tgtEl>
                                        <p:attrNameLst>
                                          <p:attrName>ppt_x</p:attrName>
                                        </p:attrNameLst>
                                      </p:cBhvr>
                                      <p:tavLst>
                                        <p:tav tm="0">
                                          <p:val>
                                            <p:strVal val="#ppt_x"/>
                                          </p:val>
                                        </p:tav>
                                        <p:tav tm="100000">
                                          <p:val>
                                            <p:strVal val="#ppt_x"/>
                                          </p:val>
                                        </p:tav>
                                      </p:tavLst>
                                    </p:anim>
                                    <p:anim calcmode="lin" valueType="num">
                                      <p:cBhvr>
                                        <p:cTn id="56" dur="1000" fill="hold"/>
                                        <p:tgtEl>
                                          <p:spTgt spid="40"/>
                                        </p:tgtEl>
                                        <p:attrNameLst>
                                          <p:attrName>ppt_y</p:attrName>
                                        </p:attrNameLst>
                                      </p:cBhvr>
                                      <p:tavLst>
                                        <p:tav tm="0">
                                          <p:val>
                                            <p:strVal val="#ppt_y-.1"/>
                                          </p:val>
                                        </p:tav>
                                        <p:tav tm="100000">
                                          <p:val>
                                            <p:strVal val="#ppt_y"/>
                                          </p:val>
                                        </p:tav>
                                      </p:tavLst>
                                    </p:anim>
                                  </p:childTnLst>
                                </p:cTn>
                              </p:par>
                            </p:childTnLst>
                          </p:cTn>
                        </p:par>
                        <p:par>
                          <p:cTn id="57" fill="hold">
                            <p:stCondLst>
                              <p:cond delay="5000"/>
                            </p:stCondLst>
                            <p:childTnLst>
                              <p:par>
                                <p:cTn id="58" presetID="47" presetClass="entr" presetSubtype="0"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1000"/>
                                        <p:tgtEl>
                                          <p:spTgt spid="41"/>
                                        </p:tgtEl>
                                      </p:cBhvr>
                                    </p:animEffect>
                                    <p:anim calcmode="lin" valueType="num">
                                      <p:cBhvr>
                                        <p:cTn id="61" dur="1000" fill="hold"/>
                                        <p:tgtEl>
                                          <p:spTgt spid="41"/>
                                        </p:tgtEl>
                                        <p:attrNameLst>
                                          <p:attrName>ppt_x</p:attrName>
                                        </p:attrNameLst>
                                      </p:cBhvr>
                                      <p:tavLst>
                                        <p:tav tm="0">
                                          <p:val>
                                            <p:strVal val="#ppt_x"/>
                                          </p:val>
                                        </p:tav>
                                        <p:tav tm="100000">
                                          <p:val>
                                            <p:strVal val="#ppt_x"/>
                                          </p:val>
                                        </p:tav>
                                      </p:tavLst>
                                    </p:anim>
                                    <p:anim calcmode="lin" valueType="num">
                                      <p:cBhvr>
                                        <p:cTn id="6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39" grpId="0"/>
      <p:bldP spid="40"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graphicFrame>
        <p:nvGraphicFramePr>
          <p:cNvPr id="2" name="表格 1"/>
          <p:cNvGraphicFramePr/>
          <p:nvPr>
            <p:custDataLst>
              <p:tags r:id="rId1"/>
            </p:custDataLst>
            <p:extLst>
              <p:ext uri="{D42A27DB-BD31-4B8C-83A1-F6EECF244321}">
                <p14:modId xmlns:p14="http://schemas.microsoft.com/office/powerpoint/2010/main" val="3201317365"/>
              </p:ext>
            </p:extLst>
          </p:nvPr>
        </p:nvGraphicFramePr>
        <p:xfrm>
          <a:off x="839416" y="1196752"/>
          <a:ext cx="10623027" cy="4926840"/>
        </p:xfrm>
        <a:graphic>
          <a:graphicData uri="http://schemas.openxmlformats.org/drawingml/2006/table">
            <a:tbl>
              <a:tblPr firstRow="1" bandRow="1">
                <a:tableStyleId>{5940675A-B579-460E-94D1-54222C63F5DA}</a:tableStyleId>
              </a:tblPr>
              <a:tblGrid>
                <a:gridCol w="2337739">
                  <a:extLst>
                    <a:ext uri="{9D8B030D-6E8A-4147-A177-3AD203B41FA5}">
                      <a16:colId xmlns:a16="http://schemas.microsoft.com/office/drawing/2014/main" val="20000"/>
                    </a:ext>
                  </a:extLst>
                </a:gridCol>
                <a:gridCol w="4249338">
                  <a:extLst>
                    <a:ext uri="{9D8B030D-6E8A-4147-A177-3AD203B41FA5}">
                      <a16:colId xmlns:a16="http://schemas.microsoft.com/office/drawing/2014/main" val="20001"/>
                    </a:ext>
                  </a:extLst>
                </a:gridCol>
                <a:gridCol w="4035950">
                  <a:extLst>
                    <a:ext uri="{9D8B030D-6E8A-4147-A177-3AD203B41FA5}">
                      <a16:colId xmlns:a16="http://schemas.microsoft.com/office/drawing/2014/main" val="20002"/>
                    </a:ext>
                  </a:extLst>
                </a:gridCol>
              </a:tblGrid>
              <a:tr h="537720">
                <a:tc>
                  <a:txBody>
                    <a:bodyPr/>
                    <a:lstStyle/>
                    <a:p>
                      <a:pPr indent="0" algn="ctr">
                        <a:buNone/>
                      </a:pPr>
                      <a:r>
                        <a:rPr lang="en-US" sz="2400" b="1" dirty="0" err="1">
                          <a:solidFill>
                            <a:schemeClr val="tx1"/>
                          </a:solidFill>
                          <a:latin typeface="+mn-ea"/>
                          <a:ea typeface="+mn-ea"/>
                          <a:cs typeface="宋体" panose="02010600030101010101" pitchFamily="2" charset="-122"/>
                        </a:rPr>
                        <a:t>对比项目</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chemeClr val="tx1"/>
                          </a:solidFill>
                          <a:latin typeface="+mn-ea"/>
                          <a:ea typeface="+mn-ea"/>
                          <a:cs typeface="宋体" panose="02010600030101010101" pitchFamily="2" charset="-122"/>
                        </a:rPr>
                        <a:t>融资租赁</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chemeClr val="tx1"/>
                          </a:solidFill>
                          <a:latin typeface="+mn-ea"/>
                          <a:ea typeface="+mn-ea"/>
                          <a:cs typeface="宋体" panose="02010600030101010101" pitchFamily="2" charset="-122"/>
                        </a:rPr>
                        <a:t>经营租赁</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365675">
                <a:tc>
                  <a:txBody>
                    <a:bodyPr/>
                    <a:lstStyle/>
                    <a:p>
                      <a:pPr indent="0" algn="ctr">
                        <a:buNone/>
                      </a:pPr>
                      <a:r>
                        <a:rPr lang="en-US" sz="2400" b="1" dirty="0" err="1">
                          <a:solidFill>
                            <a:schemeClr val="tx1"/>
                          </a:solidFill>
                          <a:latin typeface="+mn-ea"/>
                          <a:ea typeface="+mn-ea"/>
                          <a:cs typeface="宋体" panose="02010600030101010101" pitchFamily="2" charset="-122"/>
                        </a:rPr>
                        <a:t>业务原理</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chemeClr val="tx1"/>
                          </a:solidFill>
                          <a:latin typeface="+mn-ea"/>
                          <a:ea typeface="+mn-ea"/>
                          <a:cs typeface="宋体" panose="02010600030101010101" pitchFamily="2" charset="-122"/>
                        </a:rPr>
                        <a:t>融资融物为一体</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chemeClr val="tx1"/>
                          </a:solidFill>
                          <a:latin typeface="+mn-ea"/>
                          <a:ea typeface="+mn-ea"/>
                          <a:cs typeface="宋体" panose="02010600030101010101" pitchFamily="2" charset="-122"/>
                        </a:rPr>
                        <a:t>只是一种融物方式</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365675">
                <a:tc>
                  <a:txBody>
                    <a:bodyPr/>
                    <a:lstStyle/>
                    <a:p>
                      <a:pPr indent="0" algn="ctr">
                        <a:buNone/>
                      </a:pPr>
                      <a:r>
                        <a:rPr lang="en-US" sz="2400" b="1" dirty="0" err="1">
                          <a:solidFill>
                            <a:schemeClr val="tx1"/>
                          </a:solidFill>
                          <a:latin typeface="+mn-ea"/>
                          <a:ea typeface="+mn-ea"/>
                          <a:cs typeface="宋体" panose="02010600030101010101" pitchFamily="2" charset="-122"/>
                        </a:rPr>
                        <a:t>租赁目的</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融通资金，添置设备</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chemeClr val="tx1"/>
                          </a:solidFill>
                          <a:latin typeface="+mn-ea"/>
                          <a:ea typeface="+mn-ea"/>
                          <a:cs typeface="宋体" panose="02010600030101010101" pitchFamily="2" charset="-122"/>
                        </a:rPr>
                        <a:t>暂时性使用</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365675">
                <a:tc>
                  <a:txBody>
                    <a:bodyPr/>
                    <a:lstStyle/>
                    <a:p>
                      <a:pPr indent="0" algn="ctr">
                        <a:buNone/>
                      </a:pPr>
                      <a:r>
                        <a:rPr lang="en-US" sz="2400" b="1" dirty="0" err="1">
                          <a:solidFill>
                            <a:schemeClr val="tx1"/>
                          </a:solidFill>
                          <a:latin typeface="+mn-ea"/>
                          <a:ea typeface="+mn-ea"/>
                          <a:cs typeface="宋体" panose="02010600030101010101" pitchFamily="2" charset="-122"/>
                        </a:rPr>
                        <a:t>租期</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长，相当于设备寿命大部分</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chemeClr val="tx1"/>
                          </a:solidFill>
                          <a:latin typeface="+mn-ea"/>
                          <a:ea typeface="+mn-ea"/>
                          <a:cs typeface="宋体" panose="02010600030101010101" pitchFamily="2" charset="-122"/>
                        </a:rPr>
                        <a:t>较短</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r h="365675">
                <a:tc>
                  <a:txBody>
                    <a:bodyPr/>
                    <a:lstStyle/>
                    <a:p>
                      <a:pPr indent="0" algn="ctr">
                        <a:buNone/>
                      </a:pPr>
                      <a:r>
                        <a:rPr lang="en-US" sz="2400" b="1">
                          <a:solidFill>
                            <a:schemeClr val="tx1"/>
                          </a:solidFill>
                          <a:latin typeface="+mn-ea"/>
                          <a:ea typeface="+mn-ea"/>
                          <a:cs typeface="宋体" panose="02010600030101010101" pitchFamily="2" charset="-122"/>
                        </a:rPr>
                        <a:t>租金</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包括设备价款</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chemeClr val="tx1"/>
                          </a:solidFill>
                          <a:latin typeface="+mn-ea"/>
                          <a:ea typeface="+mn-ea"/>
                          <a:cs typeface="宋体" panose="02010600030101010101" pitchFamily="2" charset="-122"/>
                        </a:rPr>
                        <a:t>只是设备使用费</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r h="365675">
                <a:tc>
                  <a:txBody>
                    <a:bodyPr/>
                    <a:lstStyle/>
                    <a:p>
                      <a:pPr indent="0" algn="ctr">
                        <a:buNone/>
                      </a:pPr>
                      <a:r>
                        <a:rPr lang="en-US" sz="2400" b="1">
                          <a:solidFill>
                            <a:schemeClr val="tx1"/>
                          </a:solidFill>
                          <a:latin typeface="+mn-ea"/>
                          <a:ea typeface="+mn-ea"/>
                          <a:cs typeface="宋体" panose="02010600030101010101" pitchFamily="2" charset="-122"/>
                        </a:rPr>
                        <a:t>契约法律效率</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不可撤销</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chemeClr val="tx1"/>
                          </a:solidFill>
                          <a:latin typeface="+mn-ea"/>
                          <a:ea typeface="+mn-ea"/>
                          <a:cs typeface="宋体" panose="02010600030101010101" pitchFamily="2" charset="-122"/>
                        </a:rPr>
                        <a:t>经双方同意可中途撤销</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5"/>
                  </a:ext>
                </a:extLst>
              </a:tr>
              <a:tr h="731351">
                <a:tc>
                  <a:txBody>
                    <a:bodyPr/>
                    <a:lstStyle/>
                    <a:p>
                      <a:pPr indent="0" algn="ctr">
                        <a:buNone/>
                      </a:pPr>
                      <a:r>
                        <a:rPr lang="en-US" sz="2400" b="1">
                          <a:solidFill>
                            <a:schemeClr val="tx1"/>
                          </a:solidFill>
                          <a:latin typeface="+mn-ea"/>
                          <a:ea typeface="+mn-ea"/>
                          <a:cs typeface="宋体" panose="02010600030101010101" pitchFamily="2" charset="-122"/>
                        </a:rPr>
                        <a:t>租赁标的</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一般为专用设备，也可为通用设备</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通用设备居多</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6"/>
                  </a:ext>
                </a:extLst>
              </a:tr>
              <a:tr h="731351">
                <a:tc>
                  <a:txBody>
                    <a:bodyPr/>
                    <a:lstStyle/>
                    <a:p>
                      <a:pPr indent="0" algn="ctr">
                        <a:buNone/>
                      </a:pPr>
                      <a:r>
                        <a:rPr lang="en-US" sz="2400" b="1">
                          <a:solidFill>
                            <a:schemeClr val="tx1"/>
                          </a:solidFill>
                          <a:latin typeface="+mn-ea"/>
                          <a:ea typeface="+mn-ea"/>
                          <a:cs typeface="宋体" panose="02010600030101010101" pitchFamily="2" charset="-122"/>
                        </a:rPr>
                        <a:t>维修与保养</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专用设备多为承租人负责，通用设备多为出租人负责</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全部为出租人负责</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7"/>
                  </a:ext>
                </a:extLst>
              </a:tr>
              <a:tr h="731351">
                <a:tc>
                  <a:txBody>
                    <a:bodyPr/>
                    <a:lstStyle/>
                    <a:p>
                      <a:pPr indent="0" algn="ctr">
                        <a:buNone/>
                      </a:pPr>
                      <a:r>
                        <a:rPr lang="en-US" sz="2400" b="1">
                          <a:solidFill>
                            <a:schemeClr val="tx1"/>
                          </a:solidFill>
                          <a:latin typeface="+mn-ea"/>
                          <a:ea typeface="+mn-ea"/>
                          <a:cs typeface="宋体" panose="02010600030101010101" pitchFamily="2" charset="-122"/>
                        </a:rPr>
                        <a:t>承租人</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一般为一个</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设备经济寿命内轮流租给多个承租人</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8"/>
                  </a:ext>
                </a:extLst>
              </a:tr>
              <a:tr h="365675">
                <a:tc>
                  <a:txBody>
                    <a:bodyPr/>
                    <a:lstStyle/>
                    <a:p>
                      <a:pPr indent="0" algn="ctr">
                        <a:buNone/>
                      </a:pPr>
                      <a:r>
                        <a:rPr lang="en-US" sz="2400" b="1">
                          <a:solidFill>
                            <a:schemeClr val="tx1"/>
                          </a:solidFill>
                          <a:latin typeface="+mn-ea"/>
                          <a:ea typeface="+mn-ea"/>
                          <a:cs typeface="宋体" panose="02010600030101010101" pitchFamily="2" charset="-122"/>
                        </a:rPr>
                        <a:t>灵活方便</a:t>
                      </a:r>
                      <a:endParaRPr lang="en-US" altLang="en-US" sz="2400" b="1">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不明显</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solidFill>
                            <a:schemeClr val="tx1"/>
                          </a:solidFill>
                          <a:latin typeface="+mn-ea"/>
                          <a:ea typeface="+mn-ea"/>
                          <a:cs typeface="宋体" panose="02010600030101010101" pitchFamily="2" charset="-122"/>
                        </a:rPr>
                        <a:t>明显</a:t>
                      </a:r>
                      <a:endParaRPr lang="en-US" altLang="en-US" sz="2400" b="1" dirty="0">
                        <a:solidFill>
                          <a:schemeClr val="tx1"/>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9"/>
                  </a:ext>
                </a:extLst>
              </a:tr>
            </a:tbl>
          </a:graphicData>
        </a:graphic>
      </p:graphicFrame>
      <p:grpSp>
        <p:nvGrpSpPr>
          <p:cNvPr id="5" name="组合 4"/>
          <p:cNvGrpSpPr/>
          <p:nvPr/>
        </p:nvGrpSpPr>
        <p:grpSpPr>
          <a:xfrm>
            <a:off x="88149" y="49302"/>
            <a:ext cx="5143756" cy="613803"/>
            <a:chOff x="1271464" y="2420888"/>
            <a:chExt cx="4490718" cy="613803"/>
          </a:xfrm>
        </p:grpSpPr>
        <p:sp>
          <p:nvSpPr>
            <p:cNvPr id="6"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7" name="TextBox 6"/>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3100001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2" name="文本框 1"/>
          <p:cNvSpPr txBox="1"/>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sp>
        <p:nvSpPr>
          <p:cNvPr id="3" name="文本框 2"/>
          <p:cNvSpPr txBox="1"/>
          <p:nvPr/>
        </p:nvSpPr>
        <p:spPr>
          <a:xfrm>
            <a:off x="6776967" y="1644270"/>
            <a:ext cx="2929001" cy="460268"/>
          </a:xfrm>
          <a:prstGeom prst="rect">
            <a:avLst/>
          </a:prstGeom>
          <a:noFill/>
          <a:ln w="9525">
            <a:noFill/>
          </a:ln>
        </p:spPr>
        <p:txBody>
          <a:bodyPr wrap="square">
            <a:spAutoFit/>
          </a:bodyPr>
          <a:lstStyle/>
          <a:p>
            <a:pPr marL="0" indent="260985"/>
            <a:r>
              <a:rPr lang="zh-CN" sz="2400" b="1">
                <a:latin typeface="+mn-ea"/>
                <a:ea typeface="+mn-ea"/>
                <a:cs typeface="Times New Roman" panose="02020603050405020304" pitchFamily="18" charset="0"/>
                <a:sym typeface="+mn-ea"/>
              </a:rPr>
              <a:t>4．</a:t>
            </a:r>
            <a:r>
              <a:rPr lang="zh-CN" sz="2400" b="1">
                <a:latin typeface="+mn-ea"/>
                <a:ea typeface="+mn-ea"/>
                <a:sym typeface="+mn-ea"/>
              </a:rPr>
              <a:t>商业信用</a:t>
            </a:r>
            <a:endParaRPr lang="zh-CN" altLang="en-US" sz="2400" b="1">
              <a:latin typeface="+mn-ea"/>
              <a:ea typeface="+mn-ea"/>
              <a:cs typeface="Times New Roman" panose="02020603050405020304" pitchFamily="18" charset="0"/>
              <a:sym typeface="+mn-ea"/>
            </a:endParaRPr>
          </a:p>
        </p:txBody>
      </p:sp>
      <p:sp>
        <p:nvSpPr>
          <p:cNvPr id="104" name="文本框 103"/>
          <p:cNvSpPr txBox="1"/>
          <p:nvPr/>
        </p:nvSpPr>
        <p:spPr>
          <a:xfrm>
            <a:off x="5226136" y="2284607"/>
            <a:ext cx="5964061" cy="345325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zh-CN" sz="2400" b="1" dirty="0">
                <a:solidFill>
                  <a:schemeClr val="tx1"/>
                </a:solidFill>
                <a:latin typeface="+mn-ea"/>
                <a:sym typeface="+mn-ea"/>
              </a:rPr>
              <a:t>商业信用是指在商品交易中由于延期付款或预收贷款所形成的企业间的借贷关系。它产生于银行信用之前，是商品交易中钱与货在时间上的分离，其主要表现形式有先取货后付款和先付款后取货两种，是自然性融资。商业信用主要有应付账款、应付票据、预收账款等</a:t>
            </a:r>
            <a:r>
              <a:rPr lang="en-US" altLang="zh-CN" sz="2400" b="1" dirty="0">
                <a:solidFill>
                  <a:schemeClr val="tx1"/>
                </a:solidFill>
                <a:latin typeface="+mn-ea"/>
                <a:sym typeface="+mn-ea"/>
              </a:rPr>
              <a:t>.</a:t>
            </a:r>
            <a:endParaRPr lang="zh-CN" altLang="en-US" sz="2400" b="1" dirty="0">
              <a:solidFill>
                <a:schemeClr val="tx1"/>
              </a:solidFill>
              <a:latin typeface="+mn-ea"/>
              <a:sym typeface="+mn-ea"/>
            </a:endParaRPr>
          </a:p>
        </p:txBody>
      </p:sp>
      <p:pic>
        <p:nvPicPr>
          <p:cNvPr id="7" name="图片 6" descr="c7ec6678de017132d85d449edec784d5"/>
          <p:cNvPicPr>
            <a:picLocks noChangeAspect="1"/>
          </p:cNvPicPr>
          <p:nvPr/>
        </p:nvPicPr>
        <p:blipFill>
          <a:blip r:embed="rId2"/>
          <a:stretch>
            <a:fillRect/>
          </a:stretch>
        </p:blipFill>
        <p:spPr>
          <a:xfrm>
            <a:off x="1414330" y="2621309"/>
            <a:ext cx="3267500" cy="2733042"/>
          </a:xfrm>
          <a:prstGeom prst="rect">
            <a:avLst/>
          </a:prstGeom>
        </p:spPr>
      </p:pic>
      <p:grpSp>
        <p:nvGrpSpPr>
          <p:cNvPr id="9" name="组合 8"/>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27033817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08" name="文本框 107"/>
          <p:cNvSpPr txBox="1"/>
          <p:nvPr/>
        </p:nvSpPr>
        <p:spPr>
          <a:xfrm>
            <a:off x="1199456" y="2636912"/>
            <a:ext cx="9937104" cy="279704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355600">
              <a:lnSpc>
                <a:spcPct val="150000"/>
              </a:lnSpc>
            </a:pPr>
            <a:r>
              <a:rPr lang="zh-CN" sz="2400" b="1" dirty="0">
                <a:solidFill>
                  <a:schemeClr val="tx1"/>
                </a:solidFill>
                <a:latin typeface="+mn-ea"/>
              </a:rPr>
              <a:t>应付账款成本是卖方在销售中推出信用期限的同时，推出的</a:t>
            </a:r>
            <a:r>
              <a:rPr lang="zh-CN" sz="2400" b="1" dirty="0">
                <a:solidFill>
                  <a:schemeClr val="tx2"/>
                </a:solidFill>
                <a:latin typeface="+mn-ea"/>
              </a:rPr>
              <a:t>现金折扣</a:t>
            </a:r>
            <a:r>
              <a:rPr lang="zh-CN" sz="2400" b="1" dirty="0">
                <a:solidFill>
                  <a:schemeClr val="tx1"/>
                </a:solidFill>
                <a:latin typeface="+mn-ea"/>
              </a:rPr>
              <a:t>条款。如（</a:t>
            </a:r>
            <a:r>
              <a:rPr lang="zh-CN" sz="2400" b="1" dirty="0">
                <a:solidFill>
                  <a:schemeClr val="tx2"/>
                </a:solidFill>
                <a:latin typeface="+mn-ea"/>
                <a:cs typeface="Times New Roman" panose="02020603050405020304" pitchFamily="18" charset="0"/>
              </a:rPr>
              <a:t>2/10，n/30</a:t>
            </a:r>
            <a:r>
              <a:rPr lang="zh-CN" sz="2400" b="1" dirty="0">
                <a:solidFill>
                  <a:schemeClr val="tx1"/>
                </a:solidFill>
                <a:latin typeface="+mn-ea"/>
                <a:cs typeface="Times New Roman" panose="02020603050405020304" pitchFamily="18" charset="0"/>
              </a:rPr>
              <a:t>），表示信用期为30天，允许买方在30天内免费占用资金；如买方在10天内付款，可以享有2%的现金折扣。若买方企业购买货物后在规定折扣期限内付款，便可享受免费信用；若买方企业放弃现金折扣，该企业便要承受因放弃现金折扣而造成的隐含利息成本。</a:t>
            </a:r>
            <a:endParaRPr lang="en-US" altLang="zh-CN" sz="2400" b="1" dirty="0">
              <a:solidFill>
                <a:schemeClr val="tx1"/>
              </a:solidFill>
              <a:latin typeface="+mn-ea"/>
              <a:cs typeface="Times New Roman" panose="02020603050405020304" pitchFamily="18" charset="0"/>
            </a:endParaRPr>
          </a:p>
        </p:txBody>
      </p:sp>
      <p:sp>
        <p:nvSpPr>
          <p:cNvPr id="3" name="文本框 2"/>
          <p:cNvSpPr txBox="1"/>
          <p:nvPr/>
        </p:nvSpPr>
        <p:spPr>
          <a:xfrm>
            <a:off x="1414646" y="1089428"/>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sp>
        <p:nvSpPr>
          <p:cNvPr id="4" name="文本框 3"/>
          <p:cNvSpPr txBox="1"/>
          <p:nvPr/>
        </p:nvSpPr>
        <p:spPr>
          <a:xfrm>
            <a:off x="1414646" y="1744596"/>
            <a:ext cx="5080661" cy="460268"/>
          </a:xfrm>
          <a:prstGeom prst="rect">
            <a:avLst/>
          </a:prstGeom>
          <a:noFill/>
          <a:ln w="9525">
            <a:noFill/>
          </a:ln>
        </p:spPr>
        <p:txBody>
          <a:bodyPr>
            <a:spAutoFit/>
          </a:bodyPr>
          <a:lstStyle/>
          <a:p>
            <a:pPr marL="0" indent="260985"/>
            <a:r>
              <a:rPr lang="zh-CN" sz="2400" b="1">
                <a:latin typeface="+mn-ea"/>
                <a:ea typeface="+mn-ea"/>
                <a:cs typeface="Times New Roman" panose="02020603050405020304" pitchFamily="18" charset="0"/>
                <a:sym typeface="+mn-ea"/>
              </a:rPr>
              <a:t>4．</a:t>
            </a:r>
            <a:r>
              <a:rPr lang="zh-CN" sz="2400" b="1">
                <a:latin typeface="+mn-ea"/>
                <a:ea typeface="+mn-ea"/>
                <a:sym typeface="+mn-ea"/>
              </a:rPr>
              <a:t>商业信用：应付账款</a:t>
            </a:r>
            <a:endParaRPr lang="zh-CN" altLang="en-US" sz="2400" b="1">
              <a:latin typeface="+mn-ea"/>
              <a:ea typeface="+mn-ea"/>
              <a:cs typeface="Times New Roman" panose="02020603050405020304" pitchFamily="18" charset="0"/>
              <a:sym typeface="+mn-ea"/>
            </a:endParaRPr>
          </a:p>
        </p:txBody>
      </p:sp>
      <p:grpSp>
        <p:nvGrpSpPr>
          <p:cNvPr id="9" name="组合 8"/>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682806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mc:AlternateContent xmlns:mc="http://schemas.openxmlformats.org/markup-compatibility/2006" xmlns:a14="http://schemas.microsoft.com/office/drawing/2010/main">
        <mc:Choice Requires="a14">
          <p:sp>
            <p:nvSpPr>
              <p:cNvPr id="108" name="文本框 107"/>
              <p:cNvSpPr txBox="1"/>
              <p:nvPr/>
            </p:nvSpPr>
            <p:spPr>
              <a:xfrm>
                <a:off x="1271465" y="2364827"/>
                <a:ext cx="9828512" cy="397346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355600">
                  <a:lnSpc>
                    <a:spcPct val="120000"/>
                  </a:lnSpc>
                </a:pPr>
                <a:r>
                  <a:rPr lang="en-US" altLang="zh-CN" sz="2400" b="1" dirty="0">
                    <a:solidFill>
                      <a:schemeClr val="tx1"/>
                    </a:solidFill>
                    <a:latin typeface="+mn-ea"/>
                  </a:rPr>
                  <a:t>   </a:t>
                </a:r>
                <a:r>
                  <a:rPr lang="zh-CN" sz="2400" b="1" dirty="0">
                    <a:solidFill>
                      <a:schemeClr val="tx1"/>
                    </a:solidFill>
                    <a:latin typeface="+mn-ea"/>
                  </a:rPr>
                  <a:t>应付账款成本是卖方在销售中推出信用期限的同时，推出的</a:t>
                </a:r>
                <a:r>
                  <a:rPr lang="zh-CN" sz="2400" b="1" dirty="0">
                    <a:solidFill>
                      <a:schemeClr val="tx2"/>
                    </a:solidFill>
                    <a:latin typeface="+mn-ea"/>
                  </a:rPr>
                  <a:t>现金折扣</a:t>
                </a:r>
                <a:r>
                  <a:rPr lang="zh-CN" sz="2400" b="1" dirty="0">
                    <a:solidFill>
                      <a:schemeClr val="tx1"/>
                    </a:solidFill>
                    <a:latin typeface="+mn-ea"/>
                  </a:rPr>
                  <a:t>条款。如（</a:t>
                </a:r>
                <a:r>
                  <a:rPr lang="zh-CN" sz="2400" b="1" dirty="0">
                    <a:solidFill>
                      <a:schemeClr val="tx1"/>
                    </a:solidFill>
                    <a:latin typeface="+mn-ea"/>
                    <a:cs typeface="Times New Roman" panose="02020603050405020304" pitchFamily="18" charset="0"/>
                  </a:rPr>
                  <a:t>2/10，n/30），表示信用期为30天，允许买方在30天内免费占用资金；如买方在10天内付款，可以享有2%的现金折扣。若买方企业购买货物后在规定折扣期限内付款，便可享受免费信用；若买方企业放弃现金折扣，该企业便要承受因放弃现金折扣而造成的隐含利息成本。放弃现金折扣的成本计算公式为：</a:t>
                </a:r>
                <a:endParaRPr lang="zh-CN" sz="2400" b="1" dirty="0">
                  <a:solidFill>
                    <a:schemeClr val="tx1"/>
                  </a:solidFill>
                  <a:latin typeface="+mn-ea"/>
                </a:endParaRPr>
              </a:p>
              <a:p>
                <a:pPr marL="0" indent="355600">
                  <a:lnSpc>
                    <a:spcPct val="120000"/>
                  </a:lnSpc>
                </a:pPr>
                <a:r>
                  <a:rPr lang="zh-CN" sz="2400" b="1" dirty="0">
                    <a:solidFill>
                      <a:schemeClr val="tx1"/>
                    </a:solidFill>
                    <a:latin typeface="+mn-ea"/>
                  </a:rPr>
                  <a:t>放弃现金折扣成本</a:t>
                </a:r>
                <a:r>
                  <a:rPr lang="en-US" altLang="zh-CN" sz="2400" b="1" dirty="0">
                    <a:solidFill>
                      <a:schemeClr val="tx1"/>
                    </a:solidFill>
                    <a:latin typeface="+mn-ea"/>
                  </a:rPr>
                  <a:t>=</a:t>
                </a:r>
                <a14:m>
                  <m:oMath xmlns:m="http://schemas.openxmlformats.org/officeDocument/2006/math">
                    <m:f>
                      <m:fPr>
                        <m:ctrlPr>
                          <a:rPr lang="en-US" altLang="zh-CN" sz="2400" b="1" i="1" smtClean="0">
                            <a:solidFill>
                              <a:schemeClr val="tx1"/>
                            </a:solidFill>
                            <a:latin typeface="Cambria Math" panose="02040503050406030204" pitchFamily="18" charset="0"/>
                          </a:rPr>
                        </m:ctrlPr>
                      </m:fPr>
                      <m:num>
                        <m:r>
                          <a:rPr lang="zh-CN" altLang="en-US" sz="2400" i="1">
                            <a:solidFill>
                              <a:schemeClr val="tx1"/>
                            </a:solidFill>
                            <a:latin typeface="Cambria Math" panose="02040503050406030204" pitchFamily="18" charset="0"/>
                          </a:rPr>
                          <m:t>折扣</m:t>
                        </m:r>
                        <m:r>
                          <a:rPr lang="zh-CN" altLang="en-US" sz="2400" i="1" smtClean="0">
                            <a:solidFill>
                              <a:schemeClr val="tx1"/>
                            </a:solidFill>
                            <a:latin typeface="Cambria Math" panose="02040503050406030204" pitchFamily="18" charset="0"/>
                          </a:rPr>
                          <m:t>百分比</m:t>
                        </m:r>
                        <m:r>
                          <a:rPr lang="zh-CN" altLang="en-US" sz="2400" i="1">
                            <a:solidFill>
                              <a:schemeClr val="tx1"/>
                            </a:solidFill>
                            <a:latin typeface="Cambria Math" panose="02040503050406030204" pitchFamily="18" charset="0"/>
                          </a:rPr>
                          <m:t>∗</m:t>
                        </m:r>
                        <m:r>
                          <a:rPr lang="en-US" altLang="zh-CN" sz="2400" b="1" i="1" smtClean="0">
                            <a:solidFill>
                              <a:schemeClr val="tx1"/>
                            </a:solidFill>
                            <a:latin typeface="Cambria Math" panose="02040503050406030204" pitchFamily="18" charset="0"/>
                          </a:rPr>
                          <m:t>𝟑𝟔𝟎</m:t>
                        </m:r>
                      </m:num>
                      <m:den>
                        <m:r>
                          <a:rPr lang="zh-CN" altLang="en-US" sz="2400" i="1">
                            <a:solidFill>
                              <a:schemeClr val="tx1"/>
                            </a:solidFill>
                            <a:latin typeface="Cambria Math" panose="02040503050406030204" pitchFamily="18" charset="0"/>
                          </a:rPr>
                          <m:t>（</m:t>
                        </m:r>
                        <m:r>
                          <a:rPr lang="en-US" altLang="zh-CN" sz="2400" b="1" i="1" smtClean="0">
                            <a:solidFill>
                              <a:schemeClr val="tx1"/>
                            </a:solidFill>
                            <a:latin typeface="Cambria Math" panose="02040503050406030204" pitchFamily="18" charset="0"/>
                          </a:rPr>
                          <m:t>𝟏</m:t>
                        </m:r>
                        <m:r>
                          <a:rPr lang="en-US" altLang="zh-CN" sz="2400" i="1">
                            <a:solidFill>
                              <a:schemeClr val="tx1"/>
                            </a:solidFill>
                            <a:latin typeface="Cambria Math" panose="02040503050406030204" pitchFamily="18" charset="0"/>
                          </a:rPr>
                          <m:t>−</m:t>
                        </m:r>
                        <m:r>
                          <a:rPr lang="zh-CN" altLang="en-US" sz="2400" i="1" smtClean="0">
                            <a:solidFill>
                              <a:schemeClr val="tx1"/>
                            </a:solidFill>
                            <a:latin typeface="Cambria Math" panose="02040503050406030204" pitchFamily="18" charset="0"/>
                          </a:rPr>
                          <m:t>折扣百分比</m:t>
                        </m:r>
                        <m:r>
                          <a:rPr lang="zh-CN" altLang="en-US" sz="2400" i="1">
                            <a:solidFill>
                              <a:schemeClr val="tx1"/>
                            </a:solidFill>
                            <a:latin typeface="Cambria Math" panose="02040503050406030204" pitchFamily="18" charset="0"/>
                          </a:rPr>
                          <m:t>）</m:t>
                        </m:r>
                        <m:r>
                          <a:rPr lang="zh-CN" altLang="en-US" sz="2400" i="1" smtClean="0">
                            <a:solidFill>
                              <a:schemeClr val="tx1"/>
                            </a:solidFill>
                            <a:latin typeface="Cambria Math" panose="02040503050406030204" pitchFamily="18" charset="0"/>
                          </a:rPr>
                          <m:t>（</m:t>
                        </m:r>
                        <m:r>
                          <a:rPr lang="zh-CN" altLang="en-US" sz="2400" i="1">
                            <a:solidFill>
                              <a:schemeClr val="tx1"/>
                            </a:solidFill>
                            <a:latin typeface="Cambria Math" panose="02040503050406030204" pitchFamily="18" charset="0"/>
                          </a:rPr>
                          <m:t>信用期</m:t>
                        </m:r>
                        <m:r>
                          <a:rPr lang="en-US" altLang="zh-CN" sz="2400" i="1" smtClean="0">
                            <a:solidFill>
                              <a:schemeClr val="tx1"/>
                            </a:solidFill>
                            <a:latin typeface="Cambria Math" panose="02040503050406030204" pitchFamily="18" charset="0"/>
                          </a:rPr>
                          <m:t>−</m:t>
                        </m:r>
                        <m:r>
                          <a:rPr lang="zh-CN" altLang="en-US" sz="2400" i="1">
                            <a:solidFill>
                              <a:schemeClr val="tx1"/>
                            </a:solidFill>
                            <a:latin typeface="Cambria Math" panose="02040503050406030204" pitchFamily="18" charset="0"/>
                          </a:rPr>
                          <m:t>折扣期</m:t>
                        </m:r>
                        <m:r>
                          <a:rPr lang="zh-CN" altLang="en-US" sz="2400" i="1" smtClean="0">
                            <a:solidFill>
                              <a:schemeClr val="tx1"/>
                            </a:solidFill>
                            <a:latin typeface="Cambria Math" panose="02040503050406030204" pitchFamily="18" charset="0"/>
                          </a:rPr>
                          <m:t>）</m:t>
                        </m:r>
                      </m:den>
                    </m:f>
                  </m:oMath>
                </a14:m>
                <a:endParaRPr lang="zh-CN" sz="2400" b="1" dirty="0">
                  <a:solidFill>
                    <a:schemeClr val="tx1"/>
                  </a:solidFill>
                  <a:latin typeface="+mn-ea"/>
                </a:endParaRPr>
              </a:p>
              <a:p>
                <a:endParaRPr lang="zh-CN" altLang="en-US" sz="2400" b="1" dirty="0">
                  <a:solidFill>
                    <a:schemeClr val="tx1"/>
                  </a:solidFill>
                  <a:latin typeface="+mn-ea"/>
                </a:endParaRPr>
              </a:p>
            </p:txBody>
          </p:sp>
        </mc:Choice>
        <mc:Fallback xmlns="">
          <p:sp>
            <p:nvSpPr>
              <p:cNvPr id="108" name="文本框 107"/>
              <p:cNvSpPr txBox="1">
                <a:spLocks noRot="1" noChangeAspect="1" noMove="1" noResize="1" noEditPoints="1" noAdjustHandles="1" noChangeArrowheads="1" noChangeShapeType="1" noTextEdit="1"/>
              </p:cNvSpPr>
              <p:nvPr/>
            </p:nvSpPr>
            <p:spPr>
              <a:xfrm>
                <a:off x="1271465" y="2364827"/>
                <a:ext cx="9828512" cy="3973460"/>
              </a:xfrm>
              <a:prstGeom prst="rect">
                <a:avLst/>
              </a:prstGeom>
              <a:blipFill rotWithShape="1">
                <a:blip r:embed="rId2"/>
                <a:stretch>
                  <a:fillRect l="-866"/>
                </a:stretch>
              </a:blipFill>
            </p:spPr>
            <p:txBody>
              <a:bodyPr/>
              <a:lstStyle/>
              <a:p>
                <a:r>
                  <a:rPr lang="zh-CN" altLang="en-US">
                    <a:noFill/>
                  </a:rPr>
                  <a:t> </a:t>
                </a:r>
              </a:p>
            </p:txBody>
          </p:sp>
        </mc:Fallback>
      </mc:AlternateContent>
      <p:sp>
        <p:nvSpPr>
          <p:cNvPr id="3" name="文本框 2"/>
          <p:cNvSpPr txBox="1"/>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sp>
        <p:nvSpPr>
          <p:cNvPr id="4" name="文本框 3"/>
          <p:cNvSpPr txBox="1"/>
          <p:nvPr/>
        </p:nvSpPr>
        <p:spPr>
          <a:xfrm>
            <a:off x="1414646" y="1569357"/>
            <a:ext cx="5080661" cy="460268"/>
          </a:xfrm>
          <a:prstGeom prst="rect">
            <a:avLst/>
          </a:prstGeom>
          <a:noFill/>
          <a:ln w="9525">
            <a:noFill/>
          </a:ln>
        </p:spPr>
        <p:txBody>
          <a:bodyPr>
            <a:spAutoFit/>
          </a:bodyPr>
          <a:lstStyle/>
          <a:p>
            <a:pPr marL="0" indent="260985"/>
            <a:r>
              <a:rPr lang="zh-CN" sz="2400" b="1">
                <a:latin typeface="+mn-ea"/>
                <a:ea typeface="+mn-ea"/>
                <a:cs typeface="Times New Roman" panose="02020603050405020304" pitchFamily="18" charset="0"/>
                <a:sym typeface="+mn-ea"/>
              </a:rPr>
              <a:t>4．</a:t>
            </a:r>
            <a:r>
              <a:rPr lang="zh-CN" sz="2400" b="1">
                <a:latin typeface="+mn-ea"/>
                <a:ea typeface="+mn-ea"/>
                <a:sym typeface="+mn-ea"/>
              </a:rPr>
              <a:t>商业信用：应付账款</a:t>
            </a:r>
            <a:endParaRPr lang="zh-CN" altLang="en-US" sz="2400" b="1">
              <a:latin typeface="+mn-ea"/>
              <a:ea typeface="+mn-ea"/>
              <a:cs typeface="Times New Roman" panose="02020603050405020304" pitchFamily="18" charset="0"/>
              <a:sym typeface="+mn-ea"/>
            </a:endParaRPr>
          </a:p>
        </p:txBody>
      </p:sp>
      <p:grpSp>
        <p:nvGrpSpPr>
          <p:cNvPr id="9" name="组合 8"/>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29899834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473932"/>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8" name="文本框 7"/>
          <p:cNvSpPr txBox="1"/>
          <p:nvPr/>
        </p:nvSpPr>
        <p:spPr>
          <a:xfrm>
            <a:off x="1199456" y="1918687"/>
            <a:ext cx="9361040" cy="292631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b="1" dirty="0">
                <a:solidFill>
                  <a:schemeClr val="tx1"/>
                </a:solidFill>
                <a:latin typeface="+mn-ea"/>
                <a:sym typeface="+mn-ea"/>
              </a:rPr>
              <a:t>威盛公司按照</a:t>
            </a:r>
            <a:r>
              <a:rPr lang="zh-CN" sz="2400" b="1" dirty="0">
                <a:solidFill>
                  <a:schemeClr val="tx1"/>
                </a:solidFill>
                <a:latin typeface="+mn-ea"/>
                <a:cs typeface="Times New Roman" panose="02020603050405020304" pitchFamily="18" charset="0"/>
                <a:sym typeface="+mn-ea"/>
              </a:rPr>
              <a:t>2/10，n/30的条件购入一批价值10万元货物，如果企业在10天内付款（当然在10天内付款均可享受折扣，但理性的财务人员应该在第10天付款，而不应该在第1天付款，所以我们都假定在规定现金折扣期的最后一天付款），便可享受2 000元的折扣，只需付款98 000元；若第11天至第30天内付款，则需付全款。</a:t>
            </a:r>
            <a:endParaRPr lang="zh-CN" sz="2400" b="1" dirty="0">
              <a:solidFill>
                <a:schemeClr val="tx1"/>
              </a:solidFill>
              <a:latin typeface="+mn-ea"/>
              <a:sym typeface="+mn-ea"/>
            </a:endParaRPr>
          </a:p>
          <a:p>
            <a:pPr marL="0" indent="0">
              <a:lnSpc>
                <a:spcPct val="130000"/>
              </a:lnSpc>
            </a:pPr>
            <a:r>
              <a:rPr lang="zh-CN" sz="2400" b="1" dirty="0">
                <a:solidFill>
                  <a:schemeClr val="tx1"/>
                </a:solidFill>
                <a:latin typeface="+mn-ea"/>
                <a:sym typeface="+mn-ea"/>
              </a:rPr>
              <a:t>要求：计算威盛公司放弃现金折扣成本。</a:t>
            </a:r>
            <a:endParaRPr lang="zh-CN" altLang="en-US" sz="2400" b="1" dirty="0">
              <a:solidFill>
                <a:schemeClr val="tx1"/>
              </a:solidFill>
              <a:latin typeface="+mn-ea"/>
            </a:endParaRPr>
          </a:p>
        </p:txBody>
      </p:sp>
      <p:sp>
        <p:nvSpPr>
          <p:cNvPr id="9" name="文本框 8"/>
          <p:cNvSpPr txBox="1"/>
          <p:nvPr/>
        </p:nvSpPr>
        <p:spPr>
          <a:xfrm>
            <a:off x="1539441" y="1204095"/>
            <a:ext cx="1190780" cy="430430"/>
          </a:xfrm>
          <a:prstGeom prst="rect">
            <a:avLst/>
          </a:prstGeom>
          <a:noFill/>
        </p:spPr>
        <p:txBody>
          <a:bodyPr wrap="none" lIns="0" tIns="0" rIns="0" bIns="0" rtlCol="0" anchor="t">
            <a:spAutoFit/>
          </a:bodyPr>
          <a:lstStyle/>
          <a:p>
            <a:r>
              <a:rPr lang="zh-CN" sz="2800" b="1" dirty="0">
                <a:latin typeface="+mn-ea"/>
                <a:ea typeface="+mn-ea"/>
                <a:sym typeface="+mn-ea"/>
              </a:rPr>
              <a:t>做一做</a:t>
            </a:r>
            <a:r>
              <a:rPr lang="en-US" altLang="zh-CN" sz="2800" b="1" dirty="0">
                <a:latin typeface="+mn-ea"/>
                <a:ea typeface="+mn-ea"/>
                <a:sym typeface="+mn-ea"/>
              </a:rPr>
              <a:t>:</a:t>
            </a:r>
          </a:p>
        </p:txBody>
      </p:sp>
      <p:grpSp>
        <p:nvGrpSpPr>
          <p:cNvPr id="10" name="组合 9"/>
          <p:cNvGrpSpPr/>
          <p:nvPr/>
        </p:nvGrpSpPr>
        <p:grpSpPr>
          <a:xfrm>
            <a:off x="88149" y="49302"/>
            <a:ext cx="5143756"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23831166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905980"/>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8" name="文本框 7"/>
          <p:cNvSpPr txBox="1"/>
          <p:nvPr/>
        </p:nvSpPr>
        <p:spPr>
          <a:xfrm>
            <a:off x="1539440" y="1669838"/>
            <a:ext cx="9583398" cy="292631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b="1" dirty="0">
                <a:solidFill>
                  <a:schemeClr val="tx1"/>
                </a:solidFill>
                <a:latin typeface="+mn-ea"/>
                <a:sym typeface="+mn-ea"/>
              </a:rPr>
              <a:t>威盛公司按照</a:t>
            </a:r>
            <a:r>
              <a:rPr lang="zh-CN" sz="2400" b="1" dirty="0">
                <a:solidFill>
                  <a:schemeClr val="tx1"/>
                </a:solidFill>
                <a:latin typeface="+mn-ea"/>
                <a:cs typeface="Times New Roman" panose="02020603050405020304" pitchFamily="18" charset="0"/>
                <a:sym typeface="+mn-ea"/>
              </a:rPr>
              <a:t>2/10，n/30的条件购入一批价值10万元货物，如果企业在10天内付款（当然在10天内付款均可享受折扣，但理性的财务人员应该在第10天付款，而不应该在第1天付款，所以我们都假定在规定现金折扣期的最后一天付款），便可享受2 000元的折扣，只需付款98 000元；若第11天至第30天内付款，则需付全款。</a:t>
            </a:r>
            <a:endParaRPr lang="zh-CN" sz="2400" b="1" dirty="0">
              <a:solidFill>
                <a:schemeClr val="tx1"/>
              </a:solidFill>
              <a:latin typeface="+mn-ea"/>
              <a:sym typeface="+mn-ea"/>
            </a:endParaRPr>
          </a:p>
          <a:p>
            <a:pPr marL="0" indent="0">
              <a:lnSpc>
                <a:spcPct val="130000"/>
              </a:lnSpc>
            </a:pPr>
            <a:r>
              <a:rPr lang="zh-CN" sz="2400" b="1" dirty="0">
                <a:solidFill>
                  <a:schemeClr val="tx1"/>
                </a:solidFill>
                <a:latin typeface="+mn-ea"/>
                <a:sym typeface="+mn-ea"/>
              </a:rPr>
              <a:t>要求：计算威盛公司放弃现金折扣成本。</a:t>
            </a:r>
            <a:endParaRPr lang="zh-CN" altLang="en-US" sz="2400" b="1" dirty="0">
              <a:solidFill>
                <a:schemeClr val="tx1"/>
              </a:solidFill>
              <a:latin typeface="+mn-ea"/>
            </a:endParaRPr>
          </a:p>
        </p:txBody>
      </p:sp>
      <p:sp>
        <p:nvSpPr>
          <p:cNvPr id="9" name="文本框 8"/>
          <p:cNvSpPr txBox="1"/>
          <p:nvPr/>
        </p:nvSpPr>
        <p:spPr>
          <a:xfrm>
            <a:off x="1539440" y="1081964"/>
            <a:ext cx="1030731" cy="369332"/>
          </a:xfrm>
          <a:prstGeom prst="rect">
            <a:avLst/>
          </a:prstGeom>
          <a:noFill/>
        </p:spPr>
        <p:txBody>
          <a:bodyPr wrap="none" lIns="0" tIns="0" rIns="0" bIns="0" rtlCol="0" anchor="t">
            <a:spAutoFit/>
          </a:bodyPr>
          <a:lstStyle/>
          <a:p>
            <a:r>
              <a:rPr lang="zh-CN" sz="2400" b="1">
                <a:latin typeface="+mn-ea"/>
                <a:ea typeface="+mn-ea"/>
                <a:sym typeface="+mn-ea"/>
              </a:rPr>
              <a:t>做一做</a:t>
            </a:r>
            <a:r>
              <a:rPr lang="en-US" altLang="zh-CN" sz="2400" b="1">
                <a:latin typeface="+mn-ea"/>
                <a:ea typeface="+mn-ea"/>
                <a:sym typeface="+mn-ea"/>
              </a:rPr>
              <a:t>:</a:t>
            </a:r>
            <a:endParaRPr lang="en-US" altLang="zh-CN" sz="2400" b="1" dirty="0">
              <a:latin typeface="+mn-ea"/>
              <a:ea typeface="+mn-ea"/>
              <a:sym typeface="+mn-ea"/>
            </a:endParaRPr>
          </a:p>
        </p:txBody>
      </p:sp>
      <mc:AlternateContent xmlns:mc="http://schemas.openxmlformats.org/markup-compatibility/2006" xmlns:a14="http://schemas.microsoft.com/office/drawing/2010/main">
        <mc:Choice Requires="a14">
          <p:sp>
            <p:nvSpPr>
              <p:cNvPr id="2" name="文本框 1"/>
              <p:cNvSpPr txBox="1"/>
              <p:nvPr/>
            </p:nvSpPr>
            <p:spPr>
              <a:xfrm>
                <a:off x="1789028" y="5296071"/>
                <a:ext cx="9203516" cy="659283"/>
              </a:xfrm>
              <a:prstGeom prst="rect">
                <a:avLst/>
              </a:prstGeom>
              <a:solidFill>
                <a:schemeClr val="accent2">
                  <a:lumMod val="20000"/>
                  <a:lumOff val="80000"/>
                </a:schemeClr>
              </a:solidFill>
              <a:ln w="9525">
                <a:noFill/>
              </a:ln>
            </p:spPr>
            <p:txBody>
              <a:bodyPr wrap="square">
                <a:spAutoFit/>
              </a:bodyPr>
              <a:lstStyle/>
              <a:p>
                <a:pPr marL="0" indent="0"/>
                <a:r>
                  <a:rPr lang="zh-CN" sz="2400" dirty="0">
                    <a:latin typeface="+mn-ea"/>
                    <a:ea typeface="+mn-ea"/>
                    <a:sym typeface="+mn-ea"/>
                  </a:rPr>
                  <a:t> 放弃现金折扣成本</a:t>
                </a:r>
                <a:r>
                  <a:rPr lang="en-US" altLang="zh-CN" sz="2400" dirty="0">
                    <a:latin typeface="+mn-ea"/>
                    <a:ea typeface="+mn-ea"/>
                    <a:sym typeface="+mn-ea"/>
                  </a:rPr>
                  <a:t>=</a:t>
                </a:r>
                <a:r>
                  <a:rPr lang="en-US" altLang="zh-CN" sz="2400" b="1" dirty="0">
                    <a:solidFill>
                      <a:schemeClr val="tx1"/>
                    </a:solidFill>
                  </a:rPr>
                  <a:t> </a:t>
                </a:r>
                <a14:m>
                  <m:oMath xmlns:m="http://schemas.openxmlformats.org/officeDocument/2006/math">
                    <m:f>
                      <m:fPr>
                        <m:ctrlPr>
                          <a:rPr lang="en-US" altLang="zh-CN" sz="2400" b="1" i="1" smtClean="0">
                            <a:solidFill>
                              <a:schemeClr val="tx1"/>
                            </a:solidFill>
                            <a:latin typeface="Cambria Math" panose="02040503050406030204" pitchFamily="18" charset="0"/>
                          </a:rPr>
                        </m:ctrlPr>
                      </m:fPr>
                      <m:num>
                        <m:r>
                          <a:rPr lang="en-US" altLang="zh-CN" sz="2400" b="1" i="1" smtClean="0">
                            <a:solidFill>
                              <a:schemeClr val="tx1"/>
                            </a:solidFill>
                            <a:latin typeface="Cambria Math" panose="02040503050406030204" pitchFamily="18" charset="0"/>
                          </a:rPr>
                          <m:t>𝟐</m:t>
                        </m:r>
                        <m:r>
                          <a:rPr lang="en-US" altLang="zh-CN" sz="2400" i="1">
                            <a:latin typeface="Cambria Math" panose="02040503050406030204" pitchFamily="18" charset="0"/>
                          </a:rPr>
                          <m:t>%</m:t>
                        </m:r>
                        <m:r>
                          <a:rPr lang="zh-CN" altLang="en-US" sz="2400" i="1">
                            <a:solidFill>
                              <a:schemeClr val="tx1"/>
                            </a:solidFill>
                            <a:latin typeface="Cambria Math" panose="02040503050406030204" pitchFamily="18" charset="0"/>
                          </a:rPr>
                          <m:t>∗</m:t>
                        </m:r>
                        <m:r>
                          <a:rPr lang="en-US" altLang="zh-CN" sz="2400" b="1" i="1" smtClean="0">
                            <a:solidFill>
                              <a:schemeClr val="tx1"/>
                            </a:solidFill>
                            <a:latin typeface="Cambria Math" panose="02040503050406030204" pitchFamily="18" charset="0"/>
                          </a:rPr>
                          <m:t>𝟑𝟔𝟎</m:t>
                        </m:r>
                      </m:num>
                      <m:den>
                        <m:r>
                          <a:rPr lang="zh-CN" altLang="en-US" sz="2400" i="1">
                            <a:solidFill>
                              <a:schemeClr val="tx1"/>
                            </a:solidFill>
                            <a:latin typeface="Cambria Math" panose="02040503050406030204" pitchFamily="18" charset="0"/>
                          </a:rPr>
                          <m:t>（</m:t>
                        </m:r>
                        <m:r>
                          <a:rPr lang="en-US" altLang="zh-CN" sz="2400" b="1" i="1" smtClean="0">
                            <a:solidFill>
                              <a:schemeClr val="tx1"/>
                            </a:solidFill>
                            <a:latin typeface="Cambria Math" panose="02040503050406030204" pitchFamily="18" charset="0"/>
                          </a:rPr>
                          <m:t>𝟏</m:t>
                        </m:r>
                        <m:r>
                          <a:rPr lang="en-US" altLang="zh-CN" sz="2400" i="1">
                            <a:solidFill>
                              <a:schemeClr val="tx1"/>
                            </a:solidFill>
                            <a:latin typeface="Cambria Math" panose="02040503050406030204" pitchFamily="18" charset="0"/>
                          </a:rPr>
                          <m:t>−</m:t>
                        </m:r>
                        <m:r>
                          <a:rPr lang="en-US" altLang="zh-CN" sz="2400" b="1" i="1" smtClean="0">
                            <a:solidFill>
                              <a:schemeClr val="tx1"/>
                            </a:solidFill>
                            <a:latin typeface="Cambria Math" panose="02040503050406030204" pitchFamily="18" charset="0"/>
                          </a:rPr>
                          <m:t>𝟐</m:t>
                        </m:r>
                        <m:r>
                          <a:rPr lang="en-US" altLang="zh-CN" sz="2400" i="1">
                            <a:latin typeface="Cambria Math" panose="02040503050406030204" pitchFamily="18" charset="0"/>
                          </a:rPr>
                          <m:t>%</m:t>
                        </m:r>
                        <m:r>
                          <a:rPr lang="zh-CN" altLang="en-US" sz="2400" i="1">
                            <a:solidFill>
                              <a:schemeClr val="tx1"/>
                            </a:solidFill>
                            <a:latin typeface="Cambria Math" panose="02040503050406030204" pitchFamily="18" charset="0"/>
                          </a:rPr>
                          <m:t>）</m:t>
                        </m:r>
                        <m:r>
                          <a:rPr lang="zh-CN" altLang="en-US" sz="2400" i="1" smtClean="0">
                            <a:solidFill>
                              <a:schemeClr val="tx1"/>
                            </a:solidFill>
                            <a:latin typeface="Cambria Math" panose="02040503050406030204" pitchFamily="18" charset="0"/>
                          </a:rPr>
                          <m:t>（</m:t>
                        </m:r>
                        <m:r>
                          <a:rPr lang="en-US" altLang="zh-CN" sz="2400" b="1" i="1" smtClean="0">
                            <a:solidFill>
                              <a:schemeClr val="tx1"/>
                            </a:solidFill>
                            <a:latin typeface="Cambria Math" panose="02040503050406030204" pitchFamily="18" charset="0"/>
                          </a:rPr>
                          <m:t>𝟑𝟎</m:t>
                        </m:r>
                        <m:r>
                          <a:rPr lang="en-US" altLang="zh-CN" sz="2400" i="1">
                            <a:latin typeface="Cambria Math" panose="02040503050406030204" pitchFamily="18" charset="0"/>
                          </a:rPr>
                          <m:t>−</m:t>
                        </m:r>
                        <m:r>
                          <a:rPr lang="en-US" altLang="zh-CN" sz="2400" b="1" i="1" smtClean="0">
                            <a:latin typeface="Cambria Math" panose="02040503050406030204" pitchFamily="18" charset="0"/>
                          </a:rPr>
                          <m:t>𝟏𝟎</m:t>
                        </m:r>
                        <m:r>
                          <a:rPr lang="zh-CN" altLang="en-US" sz="2400" i="1" smtClean="0">
                            <a:solidFill>
                              <a:schemeClr val="tx1"/>
                            </a:solidFill>
                            <a:latin typeface="Cambria Math" panose="02040503050406030204" pitchFamily="18" charset="0"/>
                          </a:rPr>
                          <m:t>）</m:t>
                        </m:r>
                      </m:den>
                    </m:f>
                    <m:r>
                      <a:rPr lang="en-US" altLang="zh-CN" sz="2400" i="1">
                        <a:latin typeface="Cambria Math" panose="02040503050406030204" pitchFamily="18" charset="0"/>
                      </a:rPr>
                      <m:t>=</m:t>
                    </m:r>
                  </m:oMath>
                </a14:m>
                <a:r>
                  <a:rPr lang="en-US" altLang="zh-CN" sz="2400" b="1" dirty="0">
                    <a:latin typeface="+mn-ea"/>
                    <a:ea typeface="+mn-ea"/>
                    <a:sym typeface="+mn-ea"/>
                  </a:rPr>
                  <a:t> 36.73%</a:t>
                </a:r>
                <a:endParaRPr lang="zh-CN" altLang="en-US" sz="2400" b="1" dirty="0">
                  <a:latin typeface="+mn-ea"/>
                  <a:ea typeface="+mn-ea"/>
                  <a:sym typeface="+mn-ea"/>
                </a:endParaRPr>
              </a:p>
            </p:txBody>
          </p:sp>
        </mc:Choice>
        <mc:Fallback xmlns="">
          <p:sp>
            <p:nvSpPr>
              <p:cNvPr id="2" name="文本框 1"/>
              <p:cNvSpPr txBox="1">
                <a:spLocks noRot="1" noChangeAspect="1" noMove="1" noResize="1" noEditPoints="1" noAdjustHandles="1" noChangeArrowheads="1" noChangeShapeType="1" noTextEdit="1"/>
              </p:cNvSpPr>
              <p:nvPr/>
            </p:nvSpPr>
            <p:spPr>
              <a:xfrm>
                <a:off x="1789028" y="5296071"/>
                <a:ext cx="9203516" cy="659283"/>
              </a:xfrm>
              <a:prstGeom prst="rect">
                <a:avLst/>
              </a:prstGeom>
              <a:blipFill>
                <a:blip r:embed="rId2"/>
                <a:stretch>
                  <a:fillRect b="-2778"/>
                </a:stretch>
              </a:blipFill>
              <a:ln w="9525">
                <a:noFill/>
              </a:ln>
            </p:spPr>
            <p:txBody>
              <a:bodyPr/>
              <a:lstStyle/>
              <a:p>
                <a:r>
                  <a:rPr lang="zh-CN" altLang="en-US">
                    <a:noFill/>
                  </a:rPr>
                  <a:t> </a:t>
                </a:r>
              </a:p>
            </p:txBody>
          </p:sp>
        </mc:Fallback>
      </mc:AlternateContent>
      <p:grpSp>
        <p:nvGrpSpPr>
          <p:cNvPr id="10" name="组合 9"/>
          <p:cNvGrpSpPr/>
          <p:nvPr/>
        </p:nvGrpSpPr>
        <p:grpSpPr>
          <a:xfrm>
            <a:off x="88149" y="49302"/>
            <a:ext cx="5143756" cy="613803"/>
            <a:chOff x="1271464" y="2420888"/>
            <a:chExt cx="449071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351337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custDataLst>
              <p:tags r:id="rId1"/>
            </p:custDataLst>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2" name="文本框 1"/>
          <p:cNvSpPr txBox="1"/>
          <p:nvPr>
            <p:custDataLst>
              <p:tags r:id="rId2"/>
            </p:custDataLst>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rPr>
              <a:t>步骤一</a:t>
            </a:r>
            <a:r>
              <a:rPr lang="en-US" sz="2400" b="1">
                <a:solidFill>
                  <a:schemeClr val="tx1"/>
                </a:solidFill>
                <a:latin typeface="+mn-ea"/>
                <a:cs typeface="Times New Roman" panose="02020603050405020304" pitchFamily="18" charset="0"/>
              </a:rPr>
              <a:t>  </a:t>
            </a:r>
            <a:r>
              <a:rPr lang="zh-CN" sz="2400" b="1">
                <a:solidFill>
                  <a:schemeClr val="tx1"/>
                </a:solidFill>
                <a:latin typeface="+mn-ea"/>
              </a:rPr>
              <a:t>掌握股权筹资方式</a:t>
            </a:r>
            <a:endParaRPr lang="zh-CN" altLang="en-US" sz="2400" b="1">
              <a:solidFill>
                <a:schemeClr val="tx1"/>
              </a:solidFill>
              <a:latin typeface="+mn-ea"/>
            </a:endParaRPr>
          </a:p>
        </p:txBody>
      </p:sp>
      <p:sp>
        <p:nvSpPr>
          <p:cNvPr id="6" name="文本框 5"/>
          <p:cNvSpPr txBox="1"/>
          <p:nvPr>
            <p:custDataLst>
              <p:tags r:id="rId3"/>
            </p:custDataLst>
          </p:nvPr>
        </p:nvSpPr>
        <p:spPr>
          <a:xfrm>
            <a:off x="1163481" y="1709174"/>
            <a:ext cx="2672428" cy="460268"/>
          </a:xfrm>
          <a:prstGeom prst="rect">
            <a:avLst/>
          </a:prstGeom>
          <a:noFill/>
          <a:ln w="9525">
            <a:noFill/>
          </a:ln>
        </p:spPr>
        <p:txBody>
          <a:bodyPr wrap="square">
            <a:spAutoFit/>
          </a:bodyPr>
          <a:lstStyle/>
          <a:p>
            <a:pPr marL="0" indent="260985"/>
            <a:r>
              <a:rPr lang="zh-CN" sz="2400" b="1" dirty="0">
                <a:latin typeface="+mn-ea"/>
                <a:ea typeface="+mn-ea"/>
                <a:cs typeface="Times New Roman" panose="02020603050405020304" pitchFamily="18" charset="0"/>
              </a:rPr>
              <a:t>1.吸收直接投资</a:t>
            </a:r>
            <a:endParaRPr lang="zh-CN" altLang="en-US" sz="2400" b="1" dirty="0">
              <a:latin typeface="+mn-ea"/>
              <a:ea typeface="+mn-ea"/>
              <a:cs typeface="Times New Roman" panose="02020603050405020304" pitchFamily="18" charset="0"/>
            </a:endParaRPr>
          </a:p>
        </p:txBody>
      </p:sp>
      <p:graphicFrame>
        <p:nvGraphicFramePr>
          <p:cNvPr id="7" name="表格 6"/>
          <p:cNvGraphicFramePr/>
          <p:nvPr>
            <p:custDataLst>
              <p:tags r:id="rId4"/>
            </p:custDataLst>
            <p:extLst>
              <p:ext uri="{D42A27DB-BD31-4B8C-83A1-F6EECF244321}">
                <p14:modId xmlns:p14="http://schemas.microsoft.com/office/powerpoint/2010/main" val="1950915399"/>
              </p:ext>
            </p:extLst>
          </p:nvPr>
        </p:nvGraphicFramePr>
        <p:xfrm>
          <a:off x="932301" y="2409267"/>
          <a:ext cx="10564300" cy="2995237"/>
        </p:xfrm>
        <a:graphic>
          <a:graphicData uri="http://schemas.openxmlformats.org/drawingml/2006/table">
            <a:tbl>
              <a:tblPr firstRow="1" bandRow="1">
                <a:tableStyleId>{5940675A-B579-460E-94D1-54222C63F5DA}</a:tableStyleId>
              </a:tblPr>
              <a:tblGrid>
                <a:gridCol w="2838504">
                  <a:extLst>
                    <a:ext uri="{9D8B030D-6E8A-4147-A177-3AD203B41FA5}">
                      <a16:colId xmlns:a16="http://schemas.microsoft.com/office/drawing/2014/main" val="20000"/>
                    </a:ext>
                  </a:extLst>
                </a:gridCol>
                <a:gridCol w="5213857">
                  <a:extLst>
                    <a:ext uri="{9D8B030D-6E8A-4147-A177-3AD203B41FA5}">
                      <a16:colId xmlns:a16="http://schemas.microsoft.com/office/drawing/2014/main" val="20001"/>
                    </a:ext>
                  </a:extLst>
                </a:gridCol>
                <a:gridCol w="2511939">
                  <a:extLst>
                    <a:ext uri="{9D8B030D-6E8A-4147-A177-3AD203B41FA5}">
                      <a16:colId xmlns:a16="http://schemas.microsoft.com/office/drawing/2014/main" val="20002"/>
                    </a:ext>
                  </a:extLst>
                </a:gridCol>
              </a:tblGrid>
              <a:tr h="427891">
                <a:tc>
                  <a:txBody>
                    <a:bodyPr/>
                    <a:lstStyle/>
                    <a:p>
                      <a:pPr indent="0" algn="ctr">
                        <a:buNone/>
                      </a:pPr>
                      <a:r>
                        <a:rPr lang="en-US" sz="2400" b="1" dirty="0">
                          <a:latin typeface="+mn-ea"/>
                          <a:ea typeface="+mn-ea"/>
                          <a:cs typeface="宋体" panose="02010600030101010101" pitchFamily="2" charset="-122"/>
                        </a:rPr>
                        <a:t>渠</a:t>
                      </a:r>
                      <a:r>
                        <a:rPr lang="en-US" sz="2400" b="1" baseline="0" dirty="0">
                          <a:latin typeface="+mn-ea"/>
                          <a:ea typeface="+mn-ea"/>
                          <a:cs typeface="宋体" panose="02010600030101010101" pitchFamily="2" charset="-122"/>
                        </a:rPr>
                        <a:t>    </a:t>
                      </a:r>
                      <a:r>
                        <a:rPr lang="en-US" sz="2400" b="1" dirty="0">
                          <a:latin typeface="+mn-ea"/>
                          <a:ea typeface="+mn-ea"/>
                          <a:cs typeface="宋体" panose="02010600030101010101" pitchFamily="2" charset="-122"/>
                        </a:rPr>
                        <a:t>道</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吸收直接投资特点</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出资方式</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427891">
                <a:tc>
                  <a:txBody>
                    <a:bodyPr/>
                    <a:lstStyle/>
                    <a:p>
                      <a:pPr indent="0" algn="ctr">
                        <a:buNone/>
                      </a:pPr>
                      <a:r>
                        <a:rPr lang="en-US" sz="2400" b="1" dirty="0" err="1">
                          <a:latin typeface="+mn-ea"/>
                          <a:ea typeface="+mn-ea"/>
                          <a:cs typeface="宋体" panose="02010600030101010101" pitchFamily="2" charset="-122"/>
                        </a:rPr>
                        <a:t>吸收国家投资</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rowSpan="4">
                  <a:txBody>
                    <a:bodyPr/>
                    <a:lstStyle/>
                    <a:p>
                      <a:pPr indent="0" algn="ctr">
                        <a:lnSpc>
                          <a:spcPts val="3200"/>
                        </a:lnSpc>
                        <a:buNone/>
                      </a:pPr>
                      <a:r>
                        <a:rPr lang="en-US" sz="2400" b="1" dirty="0" err="1">
                          <a:latin typeface="+mn-ea"/>
                          <a:ea typeface="+mn-ea"/>
                          <a:cs typeface="宋体" panose="02010600030101010101" pitchFamily="2" charset="-122"/>
                        </a:rPr>
                        <a:t>有利于增强企业信誉</a:t>
                      </a:r>
                      <a:endParaRPr lang="en-US" altLang="en-US" sz="2400" b="1" dirty="0">
                        <a:latin typeface="+mn-ea"/>
                        <a:ea typeface="+mn-ea"/>
                        <a:cs typeface="宋体" panose="02010600030101010101" pitchFamily="2" charset="-122"/>
                      </a:endParaRPr>
                    </a:p>
                    <a:p>
                      <a:pPr indent="0" algn="ctr">
                        <a:lnSpc>
                          <a:spcPts val="3200"/>
                        </a:lnSpc>
                        <a:buNone/>
                      </a:pPr>
                      <a:r>
                        <a:rPr lang="en-US" sz="2400" b="1" dirty="0" err="1">
                          <a:latin typeface="+mn-ea"/>
                          <a:ea typeface="+mn-ea"/>
                          <a:cs typeface="宋体" panose="02010600030101010101" pitchFamily="2" charset="-122"/>
                        </a:rPr>
                        <a:t>有利于尽快形成生产力</a:t>
                      </a:r>
                      <a:endParaRPr lang="en-US" altLang="en-US" sz="2400" b="1" dirty="0">
                        <a:latin typeface="+mn-ea"/>
                        <a:ea typeface="+mn-ea"/>
                        <a:cs typeface="宋体" panose="02010600030101010101" pitchFamily="2" charset="-122"/>
                      </a:endParaRPr>
                    </a:p>
                    <a:p>
                      <a:pPr indent="0" algn="ctr">
                        <a:lnSpc>
                          <a:spcPts val="3200"/>
                        </a:lnSpc>
                        <a:buNone/>
                      </a:pPr>
                      <a:r>
                        <a:rPr lang="en-US" sz="2400" b="1" dirty="0" err="1">
                          <a:latin typeface="+mn-ea"/>
                          <a:ea typeface="+mn-ea"/>
                          <a:cs typeface="宋体" panose="02010600030101010101" pitchFamily="2" charset="-122"/>
                        </a:rPr>
                        <a:t>有利于降低财务风险</a:t>
                      </a:r>
                      <a:endParaRPr lang="en-US" altLang="en-US" sz="2400" b="1" dirty="0">
                        <a:latin typeface="+mn-ea"/>
                        <a:ea typeface="+mn-ea"/>
                        <a:cs typeface="宋体" panose="02010600030101010101" pitchFamily="2" charset="-122"/>
                      </a:endParaRPr>
                    </a:p>
                    <a:p>
                      <a:pPr indent="0" algn="ctr">
                        <a:lnSpc>
                          <a:spcPts val="3200"/>
                        </a:lnSpc>
                        <a:buNone/>
                      </a:pPr>
                      <a:r>
                        <a:rPr lang="en-US" sz="2400" b="1" dirty="0" err="1">
                          <a:latin typeface="+mn-ea"/>
                          <a:ea typeface="+mn-ea"/>
                          <a:cs typeface="宋体" panose="02010600030101010101" pitchFamily="2" charset="-122"/>
                        </a:rPr>
                        <a:t>资本成本较高</a:t>
                      </a:r>
                      <a:endParaRPr lang="en-US" altLang="en-US" sz="2400" b="1" dirty="0">
                        <a:latin typeface="+mn-ea"/>
                        <a:ea typeface="+mn-ea"/>
                        <a:cs typeface="宋体" panose="02010600030101010101" pitchFamily="2" charset="-122"/>
                      </a:endParaRPr>
                    </a:p>
                    <a:p>
                      <a:pPr indent="0" algn="ctr">
                        <a:lnSpc>
                          <a:spcPts val="3200"/>
                        </a:lnSpc>
                        <a:buNone/>
                      </a:pPr>
                      <a:r>
                        <a:rPr lang="en-US" sz="2400" b="1" dirty="0" err="1">
                          <a:latin typeface="+mn-ea"/>
                          <a:ea typeface="+mn-ea"/>
                          <a:cs typeface="宋体" panose="02010600030101010101" pitchFamily="2" charset="-122"/>
                        </a:rPr>
                        <a:t>容易分散企业控制权</a:t>
                      </a:r>
                      <a:endParaRPr lang="en-US" altLang="en-US" sz="2400" b="1" dirty="0">
                        <a:latin typeface="+mn-ea"/>
                        <a:ea typeface="+mn-ea"/>
                        <a:cs typeface="宋体" panose="02010600030101010101" pitchFamily="2" charset="-122"/>
                      </a:endParaRPr>
                    </a:p>
                    <a:p>
                      <a:pPr indent="0" algn="ctr">
                        <a:lnSpc>
                          <a:spcPts val="3200"/>
                        </a:lnSpc>
                        <a:buNone/>
                      </a:pPr>
                      <a:r>
                        <a:rPr lang="en-US" sz="2400" b="1" dirty="0" err="1">
                          <a:latin typeface="+mn-ea"/>
                          <a:ea typeface="+mn-ea"/>
                          <a:cs typeface="宋体" panose="02010600030101010101" pitchFamily="2" charset="-122"/>
                        </a:rPr>
                        <a:t>不易进行产权交易</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lgn="ctr">
                      <a:solidFill>
                        <a:srgbClr val="080000"/>
                      </a:solidFill>
                      <a:prstDash val="solid"/>
                      <a:roun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货币投资</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427891">
                <a:tc>
                  <a:txBody>
                    <a:bodyPr/>
                    <a:lstStyle/>
                    <a:p>
                      <a:pPr indent="0" algn="ctr">
                        <a:buNone/>
                      </a:pPr>
                      <a:r>
                        <a:rPr lang="en-US" sz="2400" b="1" dirty="0" err="1">
                          <a:latin typeface="+mn-ea"/>
                          <a:ea typeface="+mn-ea"/>
                          <a:cs typeface="宋体" panose="02010600030101010101" pitchFamily="2" charset="-122"/>
                        </a:rPr>
                        <a:t>吸收法人投资</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vMerge="1">
                  <a:txBody>
                    <a:bodyPr/>
                    <a:lstStyle/>
                    <a:p>
                      <a:pPr indent="0" algn="ctr">
                        <a:buNone/>
                      </a:pP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rowSpan="2">
                  <a:txBody>
                    <a:bodyPr/>
                    <a:lstStyle/>
                    <a:p>
                      <a:pPr indent="0" algn="ctr">
                        <a:buNone/>
                      </a:pPr>
                      <a:r>
                        <a:rPr lang="en-US" sz="2400" b="1">
                          <a:latin typeface="+mn-ea"/>
                          <a:ea typeface="+mn-ea"/>
                          <a:cs typeface="宋体" panose="02010600030101010101" pitchFamily="2" charset="-122"/>
                        </a:rPr>
                        <a:t>实物投资</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855782">
                <a:tc>
                  <a:txBody>
                    <a:bodyPr/>
                    <a:lstStyle/>
                    <a:p>
                      <a:pPr indent="0" algn="ctr">
                        <a:buNone/>
                      </a:pPr>
                      <a:r>
                        <a:rPr lang="en-US" sz="2400" b="1" dirty="0" err="1">
                          <a:latin typeface="+mn-ea"/>
                          <a:ea typeface="+mn-ea"/>
                          <a:cs typeface="宋体" panose="02010600030101010101" pitchFamily="2" charset="-122"/>
                        </a:rPr>
                        <a:t>吸收外商投资</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vMerge="1">
                  <a:txBody>
                    <a:bodyPr/>
                    <a:lstStyle/>
                    <a:p>
                      <a:pPr indent="0" algn="ctr">
                        <a:buNone/>
                      </a:pP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extLst>
                  <a:ext uri="{0D108BD9-81ED-4DB2-BD59-A6C34878D82A}">
                    <a16:rowId xmlns:a16="http://schemas.microsoft.com/office/drawing/2014/main" val="10003"/>
                  </a:ext>
                </a:extLst>
              </a:tr>
              <a:tr h="855782">
                <a:tc>
                  <a:txBody>
                    <a:bodyPr/>
                    <a:lstStyle/>
                    <a:p>
                      <a:pPr indent="0" algn="ctr">
                        <a:buNone/>
                      </a:pPr>
                      <a:r>
                        <a:rPr lang="en-US" sz="2400" b="1">
                          <a:latin typeface="+mn-ea"/>
                          <a:ea typeface="+mn-ea"/>
                          <a:cs typeface="宋体" panose="02010600030101010101" pitchFamily="2" charset="-122"/>
                        </a:rPr>
                        <a:t>吸收社会公众投资</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vMerge="1">
                  <a:txBody>
                    <a:bodyPr/>
                    <a:lstStyle/>
                    <a:p>
                      <a:pPr indent="0" algn="ctr">
                        <a:buNone/>
                      </a:pP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latin typeface="+mn-ea"/>
                          <a:ea typeface="+mn-ea"/>
                          <a:cs typeface="宋体" panose="02010600030101010101" pitchFamily="2" charset="-122"/>
                        </a:rPr>
                        <a:t>无形资产投资</a:t>
                      </a:r>
                      <a:endParaRPr lang="en-US" altLang="en-US" sz="2400" b="1" dirty="0">
                        <a:latin typeface="+mn-ea"/>
                        <a:ea typeface="+mn-ea"/>
                        <a:cs typeface="宋体" panose="02010600030101010101" pitchFamily="2" charset="-122"/>
                      </a:endParaRPr>
                    </a:p>
                  </a:txBody>
                  <a:tcPr marL="68589" marR="68589" marT="0" marB="0" anchor="ctr">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5"/>
                  </a:ext>
                </a:extLst>
              </a:tr>
            </a:tbl>
          </a:graphicData>
        </a:graphic>
      </p:graphicFrame>
      <p:grpSp>
        <p:nvGrpSpPr>
          <p:cNvPr id="8" name="组合 7"/>
          <p:cNvGrpSpPr/>
          <p:nvPr/>
        </p:nvGrpSpPr>
        <p:grpSpPr>
          <a:xfrm>
            <a:off x="88149" y="49302"/>
            <a:ext cx="5143756"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28505706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383507"/>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3" name="文本框 2"/>
          <p:cNvSpPr txBox="1"/>
          <p:nvPr/>
        </p:nvSpPr>
        <p:spPr>
          <a:xfrm>
            <a:off x="985330" y="8303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sp>
        <p:nvSpPr>
          <p:cNvPr id="4" name="文本框 3"/>
          <p:cNvSpPr txBox="1"/>
          <p:nvPr/>
        </p:nvSpPr>
        <p:spPr>
          <a:xfrm>
            <a:off x="985330" y="1462205"/>
            <a:ext cx="5080661" cy="460268"/>
          </a:xfrm>
          <a:prstGeom prst="rect">
            <a:avLst/>
          </a:prstGeom>
          <a:noFill/>
          <a:ln w="9525">
            <a:noFill/>
          </a:ln>
        </p:spPr>
        <p:txBody>
          <a:bodyPr>
            <a:spAutoFit/>
          </a:bodyPr>
          <a:lstStyle/>
          <a:p>
            <a:pPr marL="0" indent="260985"/>
            <a:r>
              <a:rPr lang="zh-CN" sz="2400" b="1">
                <a:latin typeface="+mn-ea"/>
                <a:ea typeface="+mn-ea"/>
                <a:cs typeface="Times New Roman" panose="02020603050405020304" pitchFamily="18" charset="0"/>
                <a:sym typeface="+mn-ea"/>
              </a:rPr>
              <a:t>4．</a:t>
            </a:r>
            <a:r>
              <a:rPr lang="zh-CN" sz="2400" b="1">
                <a:latin typeface="+mn-ea"/>
                <a:ea typeface="+mn-ea"/>
                <a:sym typeface="+mn-ea"/>
              </a:rPr>
              <a:t>商业信用</a:t>
            </a:r>
            <a:endParaRPr lang="zh-CN" altLang="en-US" sz="2400" b="1">
              <a:latin typeface="+mn-ea"/>
              <a:ea typeface="+mn-ea"/>
              <a:cs typeface="Times New Roman" panose="02020603050405020304" pitchFamily="18" charset="0"/>
              <a:sym typeface="+mn-ea"/>
            </a:endParaRPr>
          </a:p>
        </p:txBody>
      </p:sp>
      <p:graphicFrame>
        <p:nvGraphicFramePr>
          <p:cNvPr id="2" name="表格 1"/>
          <p:cNvGraphicFramePr/>
          <p:nvPr>
            <p:custDataLst>
              <p:tags r:id="rId1"/>
            </p:custDataLst>
            <p:extLst>
              <p:ext uri="{D42A27DB-BD31-4B8C-83A1-F6EECF244321}">
                <p14:modId xmlns:p14="http://schemas.microsoft.com/office/powerpoint/2010/main" val="2783009645"/>
              </p:ext>
            </p:extLst>
          </p:nvPr>
        </p:nvGraphicFramePr>
        <p:xfrm>
          <a:off x="1061223" y="1992942"/>
          <a:ext cx="10114327" cy="4388386"/>
        </p:xfrm>
        <a:graphic>
          <a:graphicData uri="http://schemas.openxmlformats.org/drawingml/2006/table">
            <a:tbl>
              <a:tblPr firstRow="1" bandRow="1">
                <a:tableStyleId>{5940675A-B579-460E-94D1-54222C63F5DA}</a:tableStyleId>
              </a:tblPr>
              <a:tblGrid>
                <a:gridCol w="1938433">
                  <a:extLst>
                    <a:ext uri="{9D8B030D-6E8A-4147-A177-3AD203B41FA5}">
                      <a16:colId xmlns:a16="http://schemas.microsoft.com/office/drawing/2014/main" val="20000"/>
                    </a:ext>
                  </a:extLst>
                </a:gridCol>
                <a:gridCol w="8175894">
                  <a:extLst>
                    <a:ext uri="{9D8B030D-6E8A-4147-A177-3AD203B41FA5}">
                      <a16:colId xmlns:a16="http://schemas.microsoft.com/office/drawing/2014/main" val="20001"/>
                    </a:ext>
                  </a:extLst>
                </a:gridCol>
              </a:tblGrid>
              <a:tr h="425986">
                <a:tc>
                  <a:txBody>
                    <a:bodyPr/>
                    <a:lstStyle/>
                    <a:p>
                      <a:pPr indent="0" algn="ctr">
                        <a:buNone/>
                      </a:pPr>
                      <a:r>
                        <a:rPr lang="en-US" sz="2000" b="1" dirty="0" err="1">
                          <a:latin typeface="+mn-ea"/>
                          <a:ea typeface="+mn-ea"/>
                          <a:cs typeface="宋体" panose="02010600030101010101" pitchFamily="2" charset="-122"/>
                        </a:rPr>
                        <a:t>特点</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a:latin typeface="+mn-ea"/>
                          <a:ea typeface="+mn-ea"/>
                          <a:cs typeface="宋体" panose="02010600030101010101" pitchFamily="2" charset="-122"/>
                        </a:rPr>
                        <a:t>内容</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609459">
                <a:tc>
                  <a:txBody>
                    <a:bodyPr/>
                    <a:lstStyle/>
                    <a:p>
                      <a:pPr indent="0" algn="ctr">
                        <a:buNone/>
                      </a:pPr>
                      <a:r>
                        <a:rPr lang="en-US" sz="2000" b="1" dirty="0" err="1">
                          <a:latin typeface="+mn-ea"/>
                          <a:ea typeface="+mn-ea"/>
                          <a:cs typeface="宋体" panose="02010600030101010101" pitchFamily="2" charset="-122"/>
                        </a:rPr>
                        <a:t>无需大量资金就能迅速获得资产</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buNone/>
                      </a:pPr>
                      <a:r>
                        <a:rPr lang="en-US" sz="2000" b="1" dirty="0" err="1">
                          <a:latin typeface="+mn-ea"/>
                          <a:ea typeface="+mn-ea"/>
                          <a:cs typeface="宋体" panose="02010600030101010101" pitchFamily="2" charset="-122"/>
                        </a:rPr>
                        <a:t>在资金缺乏情况下，融资租赁能迅速获得所需资产</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1218918">
                <a:tc>
                  <a:txBody>
                    <a:bodyPr/>
                    <a:lstStyle/>
                    <a:p>
                      <a:pPr indent="0" algn="ctr">
                        <a:buNone/>
                      </a:pPr>
                      <a:r>
                        <a:rPr lang="en-US" sz="2000" b="1" dirty="0" err="1">
                          <a:latin typeface="+mn-ea"/>
                          <a:ea typeface="+mn-ea"/>
                          <a:cs typeface="宋体" panose="02010600030101010101" pitchFamily="2" charset="-122"/>
                        </a:rPr>
                        <a:t>财务风险小</a:t>
                      </a:r>
                      <a:endParaRPr lang="en-US" sz="2000" b="1" dirty="0">
                        <a:latin typeface="+mn-ea"/>
                        <a:ea typeface="+mn-ea"/>
                        <a:cs typeface="宋体" panose="02010600030101010101" pitchFamily="2" charset="-122"/>
                      </a:endParaRPr>
                    </a:p>
                    <a:p>
                      <a:pPr indent="0" algn="ctr">
                        <a:buNone/>
                      </a:pPr>
                      <a:r>
                        <a:rPr lang="en-US" sz="2000" b="1" dirty="0" err="1">
                          <a:latin typeface="+mn-ea"/>
                          <a:ea typeface="+mn-ea"/>
                          <a:cs typeface="宋体" panose="02010600030101010101" pitchFamily="2" charset="-122"/>
                        </a:rPr>
                        <a:t>财务优势明显</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buNone/>
                      </a:pPr>
                      <a:r>
                        <a:rPr lang="en-US" sz="2000" b="1" dirty="0">
                          <a:latin typeface="+mn-ea"/>
                          <a:ea typeface="+mn-ea"/>
                          <a:cs typeface="宋体" panose="02010600030101010101" pitchFamily="2" charset="-122"/>
                        </a:rPr>
                        <a:t>融资租赁与购买的一次性支出相比，能够避免一次性支付的负担，而且租金支付是未来的、分期的，企业无需一次筹集大量资金偿还；还款时，租金可以通过项目本身产生的收益来支付，是一种基于未来的“借鸡生蛋、卖蛋还钱”的筹资方式。</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609459">
                <a:tc>
                  <a:txBody>
                    <a:bodyPr/>
                    <a:lstStyle/>
                    <a:p>
                      <a:pPr indent="0" algn="ctr">
                        <a:buNone/>
                      </a:pPr>
                      <a:r>
                        <a:rPr lang="en-US" sz="2000" b="1" dirty="0" err="1">
                          <a:latin typeface="+mn-ea"/>
                          <a:ea typeface="+mn-ea"/>
                          <a:cs typeface="宋体" panose="02010600030101010101" pitchFamily="2" charset="-122"/>
                        </a:rPr>
                        <a:t>筹资的</a:t>
                      </a:r>
                      <a:endParaRPr lang="en-US" sz="2000" b="1" dirty="0">
                        <a:latin typeface="+mn-ea"/>
                        <a:ea typeface="+mn-ea"/>
                        <a:cs typeface="宋体" panose="02010600030101010101" pitchFamily="2" charset="-122"/>
                      </a:endParaRPr>
                    </a:p>
                    <a:p>
                      <a:pPr indent="0" algn="ctr">
                        <a:buNone/>
                      </a:pPr>
                      <a:r>
                        <a:rPr lang="en-US" sz="2000" b="1" dirty="0" err="1">
                          <a:latin typeface="+mn-ea"/>
                          <a:ea typeface="+mn-ea"/>
                          <a:cs typeface="宋体" panose="02010600030101010101" pitchFamily="2" charset="-122"/>
                        </a:rPr>
                        <a:t>限制条件较少</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buNone/>
                      </a:pPr>
                      <a:r>
                        <a:rPr lang="en-US" sz="2000" b="1" dirty="0" err="1">
                          <a:latin typeface="+mn-ea"/>
                          <a:ea typeface="+mn-ea"/>
                          <a:cs typeface="宋体" panose="02010600030101010101" pitchFamily="2" charset="-122"/>
                        </a:rPr>
                        <a:t>企业运用股票、债券、长期借款等筹资方式，都受到相当多的资格条件限制，相比之下，融资租赁的筹资限制条件很少</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r h="914188">
                <a:tc>
                  <a:txBody>
                    <a:bodyPr/>
                    <a:lstStyle/>
                    <a:p>
                      <a:pPr indent="0" algn="ctr">
                        <a:buNone/>
                      </a:pPr>
                      <a:r>
                        <a:rPr lang="en-US" sz="2000" b="1" dirty="0" err="1">
                          <a:latin typeface="+mn-ea"/>
                          <a:ea typeface="+mn-ea"/>
                          <a:cs typeface="宋体" panose="02010600030101010101" pitchFamily="2" charset="-122"/>
                        </a:rPr>
                        <a:t>能延长资金</a:t>
                      </a:r>
                      <a:endParaRPr lang="en-US" sz="2000" b="1" dirty="0">
                        <a:latin typeface="+mn-ea"/>
                        <a:ea typeface="+mn-ea"/>
                        <a:cs typeface="宋体" panose="02010600030101010101" pitchFamily="2" charset="-122"/>
                      </a:endParaRPr>
                    </a:p>
                    <a:p>
                      <a:pPr indent="0" algn="ctr">
                        <a:buNone/>
                      </a:pPr>
                      <a:r>
                        <a:rPr lang="en-US" sz="2000" b="1" dirty="0" err="1">
                          <a:latin typeface="+mn-ea"/>
                          <a:ea typeface="+mn-ea"/>
                          <a:cs typeface="宋体" panose="02010600030101010101" pitchFamily="2" charset="-122"/>
                        </a:rPr>
                        <a:t>融通的期限</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buNone/>
                      </a:pPr>
                      <a:r>
                        <a:rPr lang="en-US" sz="2000" b="1" dirty="0">
                          <a:latin typeface="+mn-ea"/>
                          <a:ea typeface="+mn-ea"/>
                          <a:cs typeface="宋体" panose="02010600030101010101" pitchFamily="2" charset="-122"/>
                        </a:rPr>
                        <a:t>通常为购置设备而贷款的借款期限比该资产的物理寿命要短得多，而融资租赁的融资期限却可接近其全部使用寿命期限；并且其金额随设备价款金额而定，无融资制度的限制。</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r h="609459">
                <a:tc>
                  <a:txBody>
                    <a:bodyPr/>
                    <a:lstStyle/>
                    <a:p>
                      <a:pPr indent="0" algn="ctr">
                        <a:buNone/>
                      </a:pPr>
                      <a:r>
                        <a:rPr lang="en-US" sz="2000" b="1" dirty="0" err="1">
                          <a:latin typeface="+mn-ea"/>
                          <a:ea typeface="+mn-ea"/>
                          <a:cs typeface="宋体" panose="02010600030101010101" pitchFamily="2" charset="-122"/>
                        </a:rPr>
                        <a:t>资本成本</a:t>
                      </a:r>
                      <a:endParaRPr lang="en-US" sz="2000" b="1" dirty="0">
                        <a:latin typeface="+mn-ea"/>
                        <a:ea typeface="+mn-ea"/>
                        <a:cs typeface="宋体" panose="02010600030101010101" pitchFamily="2" charset="-122"/>
                      </a:endParaRPr>
                    </a:p>
                    <a:p>
                      <a:pPr indent="0" algn="ctr">
                        <a:buNone/>
                      </a:pPr>
                      <a:r>
                        <a:rPr lang="en-US" sz="2000" b="1" dirty="0" err="1">
                          <a:latin typeface="+mn-ea"/>
                          <a:ea typeface="+mn-ea"/>
                          <a:cs typeface="宋体" panose="02010600030101010101" pitchFamily="2" charset="-122"/>
                        </a:rPr>
                        <a:t>负担较高</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buNone/>
                      </a:pPr>
                      <a:r>
                        <a:rPr lang="en-US" sz="2000" b="1" dirty="0">
                          <a:latin typeface="+mn-ea"/>
                          <a:ea typeface="+mn-ea"/>
                          <a:cs typeface="宋体" panose="02010600030101010101" pitchFamily="2" charset="-122"/>
                        </a:rPr>
                        <a:t>融资租赁的租金通常比银行存款借款或发行债券所负担的利息高得多，租金总额通常要比设备价值高出30%。</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5"/>
                  </a:ext>
                </a:extLst>
              </a:tr>
            </a:tbl>
          </a:graphicData>
        </a:graphic>
      </p:graphicFrame>
      <p:grpSp>
        <p:nvGrpSpPr>
          <p:cNvPr id="8" name="组合 7"/>
          <p:cNvGrpSpPr/>
          <p:nvPr/>
        </p:nvGrpSpPr>
        <p:grpSpPr>
          <a:xfrm>
            <a:off x="88149" y="49302"/>
            <a:ext cx="5143756"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1561518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custDataLst>
              <p:tags r:id="rId1"/>
            </p:custDataLst>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微软雅黑" pitchFamily="34" charset="-122"/>
              <a:ea typeface="微软雅黑" pitchFamily="34" charset="-122"/>
            </a:endParaRPr>
          </a:p>
        </p:txBody>
      </p:sp>
      <p:sp>
        <p:nvSpPr>
          <p:cNvPr id="2" name="文本框 1"/>
          <p:cNvSpPr txBox="1"/>
          <p:nvPr>
            <p:custDataLst>
              <p:tags r:id="rId2"/>
            </p:custDataLst>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微软雅黑" pitchFamily="34" charset="-122"/>
                <a:ea typeface="微软雅黑" pitchFamily="34" charset="-122"/>
              </a:rPr>
              <a:t>步骤一</a:t>
            </a:r>
            <a:r>
              <a:rPr lang="en-US" sz="2400" b="1">
                <a:solidFill>
                  <a:schemeClr val="tx1"/>
                </a:solidFill>
                <a:latin typeface="微软雅黑" pitchFamily="34" charset="-122"/>
                <a:ea typeface="微软雅黑" pitchFamily="34" charset="-122"/>
                <a:cs typeface="Times New Roman" panose="02020603050405020304" pitchFamily="18" charset="0"/>
              </a:rPr>
              <a:t>  </a:t>
            </a:r>
            <a:r>
              <a:rPr lang="zh-CN" sz="2400" b="1">
                <a:solidFill>
                  <a:schemeClr val="tx1"/>
                </a:solidFill>
                <a:latin typeface="微软雅黑" pitchFamily="34" charset="-122"/>
                <a:ea typeface="微软雅黑" pitchFamily="34" charset="-122"/>
              </a:rPr>
              <a:t>掌握股权筹资方式</a:t>
            </a:r>
            <a:endParaRPr lang="zh-CN" altLang="en-US" sz="2400" b="1">
              <a:solidFill>
                <a:schemeClr val="tx1"/>
              </a:solidFill>
              <a:latin typeface="微软雅黑" pitchFamily="34" charset="-122"/>
              <a:ea typeface="微软雅黑" pitchFamily="34" charset="-122"/>
            </a:endParaRPr>
          </a:p>
        </p:txBody>
      </p:sp>
      <p:sp>
        <p:nvSpPr>
          <p:cNvPr id="6" name="文本框 5"/>
          <p:cNvSpPr txBox="1"/>
          <p:nvPr/>
        </p:nvSpPr>
        <p:spPr>
          <a:xfrm>
            <a:off x="1097186" y="1722992"/>
            <a:ext cx="3303700" cy="460268"/>
          </a:xfrm>
          <a:prstGeom prst="rect">
            <a:avLst/>
          </a:prstGeom>
          <a:noFill/>
          <a:ln w="9525">
            <a:noFill/>
          </a:ln>
        </p:spPr>
        <p:txBody>
          <a:bodyPr wrap="square">
            <a:spAutoFit/>
          </a:bodyPr>
          <a:lstStyle/>
          <a:p>
            <a:pPr marL="0" indent="260985"/>
            <a:r>
              <a:rPr lang="zh-CN" sz="2400" b="1" dirty="0">
                <a:latin typeface="微软雅黑" pitchFamily="34" charset="-122"/>
                <a:ea typeface="微软雅黑" pitchFamily="34" charset="-122"/>
                <a:cs typeface="Times New Roman" panose="02020603050405020304" pitchFamily="18" charset="0"/>
                <a:sym typeface="+mn-ea"/>
              </a:rPr>
              <a:t>2．发</a:t>
            </a:r>
            <a:r>
              <a:rPr lang="zh-CN" sz="2400" b="1" dirty="0">
                <a:latin typeface="微软雅黑" pitchFamily="34" charset="-122"/>
                <a:ea typeface="微软雅黑" pitchFamily="34" charset="-122"/>
                <a:sym typeface="+mn-ea"/>
              </a:rPr>
              <a:t>行普通股股票</a:t>
            </a:r>
            <a:endParaRPr lang="zh-CN" altLang="en-US" sz="2400" b="1" dirty="0">
              <a:latin typeface="微软雅黑" pitchFamily="34" charset="-122"/>
              <a:ea typeface="微软雅黑" pitchFamily="34" charset="-122"/>
              <a:cs typeface="Times New Roman" panose="02020603050405020304" pitchFamily="18" charset="0"/>
            </a:endParaRPr>
          </a:p>
        </p:txBody>
      </p:sp>
      <p:sp>
        <p:nvSpPr>
          <p:cNvPr id="101" name="文本框 100"/>
          <p:cNvSpPr txBox="1"/>
          <p:nvPr/>
        </p:nvSpPr>
        <p:spPr>
          <a:xfrm>
            <a:off x="5147720" y="1722992"/>
            <a:ext cx="3208438" cy="460268"/>
          </a:xfrm>
          <a:prstGeom prst="rect">
            <a:avLst/>
          </a:prstGeom>
          <a:noFill/>
          <a:ln w="9525">
            <a:noFill/>
          </a:ln>
        </p:spPr>
        <p:txBody>
          <a:bodyPr wrap="square">
            <a:spAutoFit/>
          </a:bodyPr>
          <a:lstStyle/>
          <a:p>
            <a:pPr marL="0" indent="355600"/>
            <a:r>
              <a:rPr lang="zh-CN" sz="2400" b="1" dirty="0">
                <a:latin typeface="微软雅黑" pitchFamily="34" charset="-122"/>
                <a:ea typeface="微软雅黑" pitchFamily="34" charset="-122"/>
              </a:rPr>
              <a:t>（</a:t>
            </a:r>
            <a:r>
              <a:rPr lang="zh-CN" sz="2400" b="1" dirty="0">
                <a:latin typeface="微软雅黑" pitchFamily="34" charset="-122"/>
                <a:ea typeface="微软雅黑" pitchFamily="34" charset="-122"/>
                <a:cs typeface="Times New Roman" panose="02020603050405020304" pitchFamily="18" charset="0"/>
              </a:rPr>
              <a:t>1）</a:t>
            </a:r>
            <a:r>
              <a:rPr lang="zh-CN" sz="2400" b="1" dirty="0">
                <a:latin typeface="微软雅黑" pitchFamily="34" charset="-122"/>
                <a:ea typeface="微软雅黑" pitchFamily="34" charset="-122"/>
              </a:rPr>
              <a:t>股票分类</a:t>
            </a:r>
            <a:endParaRPr lang="zh-CN" altLang="en-US" sz="2400" b="1" dirty="0">
              <a:latin typeface="微软雅黑" pitchFamily="34" charset="-122"/>
              <a:ea typeface="微软雅黑" pitchFamily="34" charset="-122"/>
            </a:endParaRPr>
          </a:p>
        </p:txBody>
      </p:sp>
      <p:graphicFrame>
        <p:nvGraphicFramePr>
          <p:cNvPr id="3" name="表格 2"/>
          <p:cNvGraphicFramePr/>
          <p:nvPr>
            <p:custDataLst>
              <p:tags r:id="rId3"/>
            </p:custDataLst>
            <p:extLst>
              <p:ext uri="{D42A27DB-BD31-4B8C-83A1-F6EECF244321}">
                <p14:modId xmlns:p14="http://schemas.microsoft.com/office/powerpoint/2010/main" val="973054459"/>
              </p:ext>
            </p:extLst>
          </p:nvPr>
        </p:nvGraphicFramePr>
        <p:xfrm>
          <a:off x="2063552" y="2996952"/>
          <a:ext cx="8681580" cy="2002961"/>
        </p:xfrm>
        <a:graphic>
          <a:graphicData uri="http://schemas.openxmlformats.org/drawingml/2006/table">
            <a:tbl>
              <a:tblPr firstRow="1" bandRow="1">
                <a:tableStyleId>{5940675A-B579-460E-94D1-54222C63F5DA}</a:tableStyleId>
              </a:tblPr>
              <a:tblGrid>
                <a:gridCol w="4281727">
                  <a:extLst>
                    <a:ext uri="{9D8B030D-6E8A-4147-A177-3AD203B41FA5}">
                      <a16:colId xmlns:a16="http://schemas.microsoft.com/office/drawing/2014/main" val="20000"/>
                    </a:ext>
                  </a:extLst>
                </a:gridCol>
                <a:gridCol w="4399853">
                  <a:extLst>
                    <a:ext uri="{9D8B030D-6E8A-4147-A177-3AD203B41FA5}">
                      <a16:colId xmlns:a16="http://schemas.microsoft.com/office/drawing/2014/main" val="20001"/>
                    </a:ext>
                  </a:extLst>
                </a:gridCol>
              </a:tblGrid>
              <a:tr h="526928">
                <a:tc>
                  <a:txBody>
                    <a:bodyPr/>
                    <a:lstStyle/>
                    <a:p>
                      <a:pPr indent="0" algn="ctr">
                        <a:buNone/>
                      </a:pPr>
                      <a:r>
                        <a:rPr lang="en-US" sz="2400" b="1" dirty="0" err="1">
                          <a:latin typeface="微软雅黑" pitchFamily="34" charset="-122"/>
                          <a:ea typeface="微软雅黑" pitchFamily="34" charset="-122"/>
                          <a:cs typeface="宋体" panose="02010600030101010101" pitchFamily="2" charset="-122"/>
                        </a:rPr>
                        <a:t>分类标准</a:t>
                      </a:r>
                      <a:endParaRPr lang="en-US" altLang="en-US" sz="2400" b="1" dirty="0">
                        <a:latin typeface="微软雅黑" pitchFamily="34" charset="-122"/>
                        <a:ea typeface="微软雅黑" pitchFamily="34" charset="-122"/>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微软雅黑" pitchFamily="34" charset="-122"/>
                          <a:ea typeface="微软雅黑" pitchFamily="34" charset="-122"/>
                          <a:cs typeface="宋体" panose="02010600030101010101" pitchFamily="2" charset="-122"/>
                        </a:rPr>
                        <a:t>内容</a:t>
                      </a:r>
                      <a:endParaRPr lang="en-US" altLang="en-US" sz="2400" b="1">
                        <a:latin typeface="微软雅黑" pitchFamily="34" charset="-122"/>
                        <a:ea typeface="微软雅黑" pitchFamily="34" charset="-122"/>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495185">
                <a:tc>
                  <a:txBody>
                    <a:bodyPr/>
                    <a:lstStyle/>
                    <a:p>
                      <a:pPr indent="0" algn="ctr">
                        <a:buNone/>
                      </a:pPr>
                      <a:r>
                        <a:rPr lang="en-US" sz="2400" b="1" dirty="0" err="1">
                          <a:latin typeface="微软雅黑" pitchFamily="34" charset="-122"/>
                          <a:ea typeface="微软雅黑" pitchFamily="34" charset="-122"/>
                          <a:cs typeface="宋体" panose="02010600030101010101" pitchFamily="2" charset="-122"/>
                        </a:rPr>
                        <a:t>按照股东权利和义务的不同</a:t>
                      </a:r>
                      <a:endParaRPr lang="en-US" altLang="en-US" sz="2400" b="1" dirty="0">
                        <a:latin typeface="微软雅黑" pitchFamily="34" charset="-122"/>
                        <a:ea typeface="微软雅黑" pitchFamily="34" charset="-122"/>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latin typeface="微软雅黑" pitchFamily="34" charset="-122"/>
                          <a:ea typeface="微软雅黑" pitchFamily="34" charset="-122"/>
                          <a:cs typeface="宋体" panose="02010600030101010101" pitchFamily="2" charset="-122"/>
                        </a:rPr>
                        <a:t>普通股和优先股</a:t>
                      </a:r>
                      <a:endParaRPr lang="en-US" altLang="en-US" sz="2400" b="1" dirty="0">
                        <a:latin typeface="微软雅黑" pitchFamily="34" charset="-122"/>
                        <a:ea typeface="微软雅黑" pitchFamily="34" charset="-122"/>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463443">
                <a:tc>
                  <a:txBody>
                    <a:bodyPr/>
                    <a:lstStyle/>
                    <a:p>
                      <a:pPr indent="0" algn="ctr">
                        <a:buNone/>
                      </a:pPr>
                      <a:r>
                        <a:rPr lang="en-US" sz="2400" b="1">
                          <a:latin typeface="微软雅黑" pitchFamily="34" charset="-122"/>
                          <a:ea typeface="微软雅黑" pitchFamily="34" charset="-122"/>
                          <a:cs typeface="宋体" panose="02010600030101010101" pitchFamily="2" charset="-122"/>
                        </a:rPr>
                        <a:t>按照票面是否记名</a:t>
                      </a:r>
                      <a:endParaRPr lang="en-US" altLang="en-US" sz="2400" b="1">
                        <a:latin typeface="微软雅黑" pitchFamily="34" charset="-122"/>
                        <a:ea typeface="微软雅黑" pitchFamily="34" charset="-122"/>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latin typeface="微软雅黑" pitchFamily="34" charset="-122"/>
                          <a:ea typeface="微软雅黑" pitchFamily="34" charset="-122"/>
                          <a:cs typeface="宋体" panose="02010600030101010101" pitchFamily="2" charset="-122"/>
                        </a:rPr>
                        <a:t>记名股票和不记名股票</a:t>
                      </a:r>
                      <a:endParaRPr lang="en-US" altLang="en-US" sz="2400" b="1" dirty="0">
                        <a:latin typeface="微软雅黑" pitchFamily="34" charset="-122"/>
                        <a:ea typeface="微软雅黑" pitchFamily="34" charset="-122"/>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517405">
                <a:tc>
                  <a:txBody>
                    <a:bodyPr/>
                    <a:lstStyle/>
                    <a:p>
                      <a:pPr indent="0" algn="ctr">
                        <a:buNone/>
                      </a:pPr>
                      <a:r>
                        <a:rPr lang="en-US" sz="2400" b="1">
                          <a:latin typeface="微软雅黑" pitchFamily="34" charset="-122"/>
                          <a:ea typeface="微软雅黑" pitchFamily="34" charset="-122"/>
                          <a:cs typeface="宋体" panose="02010600030101010101" pitchFamily="2" charset="-122"/>
                        </a:rPr>
                        <a:t>按照发行对象和上市地区不同</a:t>
                      </a:r>
                      <a:endParaRPr lang="en-US" altLang="en-US" sz="2400" b="1">
                        <a:latin typeface="微软雅黑" pitchFamily="34" charset="-122"/>
                        <a:ea typeface="微软雅黑" pitchFamily="34" charset="-122"/>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err="1">
                          <a:latin typeface="微软雅黑" pitchFamily="34" charset="-122"/>
                          <a:ea typeface="微软雅黑" pitchFamily="34" charset="-122"/>
                          <a:cs typeface="宋体" panose="02010600030101010101" pitchFamily="2" charset="-122"/>
                        </a:rPr>
                        <a:t>A股、B股、H股、N股、S股</a:t>
                      </a:r>
                      <a:endParaRPr lang="en-US" altLang="en-US" sz="2400" b="1" dirty="0">
                        <a:latin typeface="微软雅黑" pitchFamily="34" charset="-122"/>
                        <a:ea typeface="微软雅黑" pitchFamily="34" charset="-122"/>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bl>
          </a:graphicData>
        </a:graphic>
      </p:graphicFrame>
      <p:grpSp>
        <p:nvGrpSpPr>
          <p:cNvPr id="9" name="组合 8"/>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3309270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rPr>
              <a:t>步骤一</a:t>
            </a:r>
            <a:r>
              <a:rPr lang="en-US" sz="2400" b="1">
                <a:solidFill>
                  <a:schemeClr val="tx1"/>
                </a:solidFill>
                <a:latin typeface="+mn-ea"/>
                <a:cs typeface="Times New Roman" panose="02020603050405020304" pitchFamily="18" charset="0"/>
              </a:rPr>
              <a:t>  </a:t>
            </a:r>
            <a:r>
              <a:rPr lang="zh-CN" sz="2400" b="1">
                <a:solidFill>
                  <a:schemeClr val="tx1"/>
                </a:solidFill>
                <a:latin typeface="+mn-ea"/>
              </a:rPr>
              <a:t>掌握股权筹资方式</a:t>
            </a:r>
            <a:endParaRPr lang="zh-CN" altLang="en-US" sz="2400" b="1">
              <a:solidFill>
                <a:schemeClr val="tx1"/>
              </a:solidFill>
              <a:latin typeface="+mn-ea"/>
            </a:endParaRPr>
          </a:p>
        </p:txBody>
      </p:sp>
      <p:sp>
        <p:nvSpPr>
          <p:cNvPr id="6" name="文本框 5"/>
          <p:cNvSpPr txBox="1"/>
          <p:nvPr/>
        </p:nvSpPr>
        <p:spPr>
          <a:xfrm>
            <a:off x="1414646" y="1569357"/>
            <a:ext cx="5080661" cy="460268"/>
          </a:xfrm>
          <a:prstGeom prst="rect">
            <a:avLst/>
          </a:prstGeom>
          <a:noFill/>
          <a:ln w="9525">
            <a:noFill/>
          </a:ln>
        </p:spPr>
        <p:txBody>
          <a:bodyPr>
            <a:spAutoFit/>
          </a:bodyPr>
          <a:lstStyle/>
          <a:p>
            <a:pPr marL="0" indent="260985"/>
            <a:r>
              <a:rPr lang="zh-CN" sz="2400" b="1" dirty="0">
                <a:latin typeface="+mn-ea"/>
                <a:ea typeface="+mn-ea"/>
                <a:cs typeface="Times New Roman" panose="02020603050405020304" pitchFamily="18" charset="0"/>
                <a:sym typeface="+mn-ea"/>
              </a:rPr>
              <a:t>2．发</a:t>
            </a:r>
            <a:r>
              <a:rPr lang="zh-CN" sz="2400" b="1" dirty="0">
                <a:latin typeface="+mn-ea"/>
                <a:ea typeface="+mn-ea"/>
                <a:sym typeface="+mn-ea"/>
              </a:rPr>
              <a:t>行普通股股票</a:t>
            </a:r>
            <a:endParaRPr lang="zh-CN" altLang="en-US" sz="2400" b="1" dirty="0">
              <a:latin typeface="+mn-ea"/>
              <a:ea typeface="+mn-ea"/>
              <a:cs typeface="Times New Roman" panose="02020603050405020304" pitchFamily="18" charset="0"/>
            </a:endParaRPr>
          </a:p>
        </p:txBody>
      </p:sp>
      <p:sp>
        <p:nvSpPr>
          <p:cNvPr id="101" name="文本框 100"/>
          <p:cNvSpPr txBox="1"/>
          <p:nvPr/>
        </p:nvSpPr>
        <p:spPr>
          <a:xfrm>
            <a:off x="4867908" y="1569357"/>
            <a:ext cx="5605240" cy="460268"/>
          </a:xfrm>
          <a:prstGeom prst="rect">
            <a:avLst/>
          </a:prstGeom>
          <a:noFill/>
          <a:ln w="9525">
            <a:noFill/>
          </a:ln>
        </p:spPr>
        <p:txBody>
          <a:bodyPr wrap="square">
            <a:spAutoFit/>
          </a:bodyPr>
          <a:lstStyle/>
          <a:p>
            <a:pPr marL="0" indent="355600"/>
            <a:r>
              <a:rPr lang="zh-CN" sz="2400" b="1">
                <a:latin typeface="+mn-ea"/>
                <a:ea typeface="+mn-ea"/>
                <a:sym typeface="+mn-ea"/>
              </a:rPr>
              <a:t>（</a:t>
            </a:r>
            <a:r>
              <a:rPr lang="zh-CN" sz="2400" b="1">
                <a:latin typeface="+mn-ea"/>
                <a:ea typeface="+mn-ea"/>
                <a:cs typeface="Times New Roman" panose="02020603050405020304" pitchFamily="18" charset="0"/>
                <a:sym typeface="+mn-ea"/>
              </a:rPr>
              <a:t>2）</a:t>
            </a:r>
            <a:r>
              <a:rPr lang="zh-CN" sz="2400" b="1">
                <a:latin typeface="+mn-ea"/>
                <a:ea typeface="+mn-ea"/>
                <a:sym typeface="+mn-ea"/>
              </a:rPr>
              <a:t>发行普通股股票筹资特点</a:t>
            </a:r>
            <a:endParaRPr lang="zh-CN" altLang="en-US" sz="2400" b="1">
              <a:latin typeface="+mn-ea"/>
              <a:ea typeface="+mn-ea"/>
              <a:sym typeface="+mn-ea"/>
            </a:endParaRPr>
          </a:p>
        </p:txBody>
      </p:sp>
      <p:graphicFrame>
        <p:nvGraphicFramePr>
          <p:cNvPr id="5" name="表格 4"/>
          <p:cNvGraphicFramePr/>
          <p:nvPr>
            <p:custDataLst>
              <p:tags r:id="rId1"/>
            </p:custDataLst>
            <p:extLst>
              <p:ext uri="{D42A27DB-BD31-4B8C-83A1-F6EECF244321}">
                <p14:modId xmlns:p14="http://schemas.microsoft.com/office/powerpoint/2010/main" val="3679092578"/>
              </p:ext>
            </p:extLst>
          </p:nvPr>
        </p:nvGraphicFramePr>
        <p:xfrm>
          <a:off x="1127448" y="2204864"/>
          <a:ext cx="10153128" cy="3870519"/>
        </p:xfrm>
        <a:graphic>
          <a:graphicData uri="http://schemas.openxmlformats.org/drawingml/2006/table">
            <a:tbl>
              <a:tblPr firstRow="1" bandRow="1">
                <a:tableStyleId>{5940675A-B579-460E-94D1-54222C63F5DA}</a:tableStyleId>
              </a:tblPr>
              <a:tblGrid>
                <a:gridCol w="2467338">
                  <a:extLst>
                    <a:ext uri="{9D8B030D-6E8A-4147-A177-3AD203B41FA5}">
                      <a16:colId xmlns:a16="http://schemas.microsoft.com/office/drawing/2014/main" val="20000"/>
                    </a:ext>
                  </a:extLst>
                </a:gridCol>
                <a:gridCol w="7685790">
                  <a:extLst>
                    <a:ext uri="{9D8B030D-6E8A-4147-A177-3AD203B41FA5}">
                      <a16:colId xmlns:a16="http://schemas.microsoft.com/office/drawing/2014/main" val="20001"/>
                    </a:ext>
                  </a:extLst>
                </a:gridCol>
              </a:tblGrid>
              <a:tr h="523119">
                <a:tc>
                  <a:txBody>
                    <a:bodyPr/>
                    <a:lstStyle/>
                    <a:p>
                      <a:pPr indent="0" algn="ctr">
                        <a:buNone/>
                      </a:pPr>
                      <a:r>
                        <a:rPr lang="zh-CN" altLang="en-US" sz="2400" b="1" dirty="0">
                          <a:latin typeface="+mn-ea"/>
                          <a:ea typeface="+mn-ea"/>
                          <a:cs typeface="宋体" panose="02010600030101010101" pitchFamily="2" charset="-122"/>
                        </a:rPr>
                        <a:t>特点</a:t>
                      </a:r>
                      <a:endParaRPr lang="en-US" altLang="en-US" sz="24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latin typeface="+mn-ea"/>
                          <a:ea typeface="+mn-ea"/>
                          <a:cs typeface="宋体" panose="02010600030101010101" pitchFamily="2" charset="-122"/>
                        </a:rPr>
                        <a:t>内容</a:t>
                      </a:r>
                      <a:endParaRPr lang="en-US" altLang="en-US" sz="24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731351">
                <a:tc>
                  <a:txBody>
                    <a:bodyPr/>
                    <a:lstStyle/>
                    <a:p>
                      <a:pPr indent="0" algn="ctr">
                        <a:lnSpc>
                          <a:spcPct val="120000"/>
                        </a:lnSpc>
                        <a:buNone/>
                      </a:pPr>
                      <a:r>
                        <a:rPr lang="en-US" sz="2000" b="1" dirty="0" err="1">
                          <a:latin typeface="+mn-ea"/>
                          <a:ea typeface="+mn-ea"/>
                          <a:cs typeface="宋体" panose="02010600030101010101" pitchFamily="2" charset="-122"/>
                        </a:rPr>
                        <a:t>两权分离</a:t>
                      </a:r>
                      <a:r>
                        <a:rPr lang="en-US" sz="2000" b="1" dirty="0">
                          <a:latin typeface="+mn-ea"/>
                          <a:ea typeface="+mn-ea"/>
                          <a:cs typeface="宋体" panose="02010600030101010101" pitchFamily="2" charset="-122"/>
                        </a:rPr>
                        <a:t>，</a:t>
                      </a:r>
                    </a:p>
                    <a:p>
                      <a:pPr indent="0" algn="ctr">
                        <a:lnSpc>
                          <a:spcPct val="120000"/>
                        </a:lnSpc>
                        <a:buNone/>
                      </a:pPr>
                      <a:r>
                        <a:rPr lang="en-US" sz="2000" b="1" dirty="0" err="1">
                          <a:latin typeface="+mn-ea"/>
                          <a:ea typeface="+mn-ea"/>
                          <a:cs typeface="宋体" panose="02010600030101010101" pitchFamily="2" charset="-122"/>
                        </a:rPr>
                        <a:t>有利于自主经营管理</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nSpc>
                          <a:spcPct val="120000"/>
                        </a:lnSpc>
                        <a:buNone/>
                      </a:pPr>
                      <a:r>
                        <a:rPr lang="en-US" sz="2000" b="1" dirty="0" err="1">
                          <a:latin typeface="+mn-ea"/>
                          <a:ea typeface="+mn-ea"/>
                          <a:cs typeface="宋体" panose="02010600030101010101" pitchFamily="2" charset="-122"/>
                        </a:rPr>
                        <a:t>公司通过对外发行股票筹资，其所有权和经营权分离，分散了公司控制权，有利于公司自主管理、自主经营</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731351">
                <a:tc>
                  <a:txBody>
                    <a:bodyPr/>
                    <a:lstStyle/>
                    <a:p>
                      <a:pPr indent="0" algn="ctr">
                        <a:lnSpc>
                          <a:spcPct val="120000"/>
                        </a:lnSpc>
                        <a:buNone/>
                      </a:pPr>
                      <a:r>
                        <a:rPr lang="en-US" sz="2000" b="1" dirty="0" err="1">
                          <a:latin typeface="+mn-ea"/>
                          <a:ea typeface="+mn-ea"/>
                          <a:cs typeface="宋体" panose="02010600030101010101" pitchFamily="2" charset="-122"/>
                        </a:rPr>
                        <a:t>资金成本较高</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nSpc>
                          <a:spcPct val="120000"/>
                        </a:lnSpc>
                        <a:buNone/>
                      </a:pPr>
                      <a:r>
                        <a:rPr lang="en-US" sz="2000" b="1" dirty="0" err="1">
                          <a:latin typeface="+mn-ea"/>
                          <a:ea typeface="+mn-ea"/>
                          <a:cs typeface="宋体" panose="02010600030101010101" pitchFamily="2" charset="-122"/>
                        </a:rPr>
                        <a:t>股票投资的风险较大，收益具有不确定性，投资者就会要求较高的风险补偿</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1153347">
                <a:tc>
                  <a:txBody>
                    <a:bodyPr/>
                    <a:lstStyle/>
                    <a:p>
                      <a:pPr indent="0" algn="ctr">
                        <a:lnSpc>
                          <a:spcPct val="120000"/>
                        </a:lnSpc>
                        <a:buNone/>
                      </a:pPr>
                      <a:r>
                        <a:rPr lang="en-US" sz="2000" b="1" dirty="0" err="1">
                          <a:latin typeface="+mn-ea"/>
                          <a:ea typeface="+mn-ea"/>
                          <a:cs typeface="宋体" panose="02010600030101010101" pitchFamily="2" charset="-122"/>
                        </a:rPr>
                        <a:t>能增强公司</a:t>
                      </a:r>
                      <a:endParaRPr lang="en-US" sz="2000" b="1" dirty="0">
                        <a:latin typeface="+mn-ea"/>
                        <a:ea typeface="+mn-ea"/>
                        <a:cs typeface="宋体" panose="02010600030101010101" pitchFamily="2" charset="-122"/>
                      </a:endParaRPr>
                    </a:p>
                    <a:p>
                      <a:pPr indent="0" algn="ctr">
                        <a:lnSpc>
                          <a:spcPct val="120000"/>
                        </a:lnSpc>
                        <a:buNone/>
                      </a:pPr>
                      <a:r>
                        <a:rPr lang="en-US" sz="2000" b="1" dirty="0" err="1">
                          <a:latin typeface="+mn-ea"/>
                          <a:ea typeface="+mn-ea"/>
                          <a:cs typeface="宋体" panose="02010600030101010101" pitchFamily="2" charset="-122"/>
                        </a:rPr>
                        <a:t>的社会信誉</a:t>
                      </a:r>
                      <a:r>
                        <a:rPr lang="en-US" sz="2000" b="1" dirty="0">
                          <a:latin typeface="+mn-ea"/>
                          <a:ea typeface="+mn-ea"/>
                          <a:cs typeface="宋体" panose="02010600030101010101" pitchFamily="2" charset="-122"/>
                        </a:rPr>
                        <a:t>，</a:t>
                      </a:r>
                    </a:p>
                    <a:p>
                      <a:pPr indent="0" algn="ctr">
                        <a:lnSpc>
                          <a:spcPct val="120000"/>
                        </a:lnSpc>
                        <a:buNone/>
                      </a:pPr>
                      <a:r>
                        <a:rPr lang="en-US" sz="2000" b="1" dirty="0" err="1">
                          <a:latin typeface="+mn-ea"/>
                          <a:ea typeface="+mn-ea"/>
                          <a:cs typeface="宋体" panose="02010600030101010101" pitchFamily="2" charset="-122"/>
                        </a:rPr>
                        <a:t>促进股权流通和转让</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nSpc>
                          <a:spcPct val="120000"/>
                        </a:lnSpc>
                        <a:buNone/>
                      </a:pPr>
                      <a:r>
                        <a:rPr lang="en-US" sz="2000" b="1" dirty="0">
                          <a:latin typeface="+mn-ea"/>
                          <a:ea typeface="+mn-ea"/>
                          <a:cs typeface="宋体" panose="02010600030101010101" pitchFamily="2" charset="-122"/>
                        </a:rPr>
                        <a:t>股东的大众化为公司带来了广泛的社会影响。特别是上市公司，其股票的流动性强，有利于市场确认公司的价值。普通股筹资以股票作为媒介，便于股票的流通和转让，便于吸收新的投资者。</a:t>
                      </a:r>
                      <a:endParaRPr lang="en-US" altLang="en-US" sz="2000" b="1" dirty="0">
                        <a:solidFill>
                          <a:srgbClr val="00B05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r h="731351">
                <a:tc>
                  <a:txBody>
                    <a:bodyPr/>
                    <a:lstStyle/>
                    <a:p>
                      <a:pPr indent="0" algn="ctr">
                        <a:lnSpc>
                          <a:spcPct val="120000"/>
                        </a:lnSpc>
                        <a:buNone/>
                      </a:pPr>
                      <a:r>
                        <a:rPr lang="en-US" sz="2000" b="1" dirty="0" err="1">
                          <a:latin typeface="+mn-ea"/>
                          <a:ea typeface="+mn-ea"/>
                          <a:cs typeface="宋体" panose="02010600030101010101" pitchFamily="2" charset="-122"/>
                        </a:rPr>
                        <a:t>不易及时</a:t>
                      </a:r>
                      <a:endParaRPr lang="en-US" sz="2000" b="1" dirty="0">
                        <a:latin typeface="+mn-ea"/>
                        <a:ea typeface="+mn-ea"/>
                        <a:cs typeface="宋体" panose="02010600030101010101" pitchFamily="2" charset="-122"/>
                      </a:endParaRPr>
                    </a:p>
                    <a:p>
                      <a:pPr indent="0" algn="ctr">
                        <a:lnSpc>
                          <a:spcPct val="120000"/>
                        </a:lnSpc>
                        <a:buNone/>
                      </a:pPr>
                      <a:r>
                        <a:rPr lang="en-US" sz="2000" b="1" dirty="0" err="1">
                          <a:latin typeface="+mn-ea"/>
                          <a:ea typeface="+mn-ea"/>
                          <a:cs typeface="宋体" panose="02010600030101010101" pitchFamily="2" charset="-122"/>
                        </a:rPr>
                        <a:t>形成生产能力</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nSpc>
                          <a:spcPct val="120000"/>
                        </a:lnSpc>
                        <a:buNone/>
                      </a:pPr>
                      <a:r>
                        <a:rPr lang="en-US" sz="2000" b="1" dirty="0" err="1">
                          <a:latin typeface="+mn-ea"/>
                          <a:ea typeface="+mn-ea"/>
                          <a:cs typeface="宋体" panose="02010600030101010101" pitchFamily="2" charset="-122"/>
                        </a:rPr>
                        <a:t>普通股筹资吸收的一般都是货币资金，还需要通过购置和建造形成生产经营能力</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bl>
          </a:graphicData>
        </a:graphic>
      </p:graphicFrame>
      <p:grpSp>
        <p:nvGrpSpPr>
          <p:cNvPr id="9" name="组合 8"/>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2542220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rPr>
              <a:t>步骤一</a:t>
            </a:r>
            <a:r>
              <a:rPr lang="en-US" sz="2400" b="1">
                <a:solidFill>
                  <a:schemeClr val="tx1"/>
                </a:solidFill>
                <a:latin typeface="+mn-ea"/>
                <a:cs typeface="Times New Roman" panose="02020603050405020304" pitchFamily="18" charset="0"/>
              </a:rPr>
              <a:t>  </a:t>
            </a:r>
            <a:r>
              <a:rPr lang="zh-CN" sz="2400" b="1">
                <a:solidFill>
                  <a:schemeClr val="tx1"/>
                </a:solidFill>
                <a:latin typeface="+mn-ea"/>
              </a:rPr>
              <a:t>掌握股权筹资方式</a:t>
            </a:r>
            <a:endParaRPr lang="zh-CN" altLang="en-US" sz="2400" b="1">
              <a:solidFill>
                <a:schemeClr val="tx1"/>
              </a:solidFill>
              <a:latin typeface="+mn-ea"/>
            </a:endParaRPr>
          </a:p>
        </p:txBody>
      </p:sp>
      <p:sp>
        <p:nvSpPr>
          <p:cNvPr id="6" name="文本框 5"/>
          <p:cNvSpPr txBox="1"/>
          <p:nvPr/>
        </p:nvSpPr>
        <p:spPr>
          <a:xfrm>
            <a:off x="1414646" y="1569357"/>
            <a:ext cx="5080661" cy="460268"/>
          </a:xfrm>
          <a:prstGeom prst="rect">
            <a:avLst/>
          </a:prstGeom>
          <a:noFill/>
          <a:ln w="9525">
            <a:noFill/>
          </a:ln>
        </p:spPr>
        <p:txBody>
          <a:bodyPr>
            <a:spAutoFit/>
          </a:bodyPr>
          <a:lstStyle/>
          <a:p>
            <a:pPr marL="0" indent="260985"/>
            <a:r>
              <a:rPr lang="zh-CN" sz="2400" b="1">
                <a:latin typeface="+mn-ea"/>
                <a:ea typeface="+mn-ea"/>
                <a:cs typeface="Times New Roman" panose="02020603050405020304" pitchFamily="18" charset="0"/>
                <a:sym typeface="+mn-ea"/>
              </a:rPr>
              <a:t>3.留存</a:t>
            </a:r>
            <a:r>
              <a:rPr lang="zh-CN" sz="2400" b="1">
                <a:latin typeface="+mn-ea"/>
                <a:ea typeface="+mn-ea"/>
                <a:sym typeface="+mn-ea"/>
              </a:rPr>
              <a:t>收益</a:t>
            </a:r>
            <a:endParaRPr lang="zh-CN" altLang="en-US" sz="2400" b="1">
              <a:latin typeface="+mn-ea"/>
              <a:ea typeface="+mn-ea"/>
              <a:cs typeface="Times New Roman" panose="02020603050405020304" pitchFamily="18" charset="0"/>
              <a:sym typeface="+mn-ea"/>
            </a:endParaRPr>
          </a:p>
        </p:txBody>
      </p:sp>
      <p:graphicFrame>
        <p:nvGraphicFramePr>
          <p:cNvPr id="4" name="表格 3"/>
          <p:cNvGraphicFramePr/>
          <p:nvPr>
            <p:custDataLst>
              <p:tags r:id="rId1"/>
            </p:custDataLst>
            <p:extLst>
              <p:ext uri="{D42A27DB-BD31-4B8C-83A1-F6EECF244321}">
                <p14:modId xmlns:p14="http://schemas.microsoft.com/office/powerpoint/2010/main" val="1396243511"/>
              </p:ext>
            </p:extLst>
          </p:nvPr>
        </p:nvGraphicFramePr>
        <p:xfrm>
          <a:off x="839416" y="2276872"/>
          <a:ext cx="10539774" cy="3648573"/>
        </p:xfrm>
        <a:graphic>
          <a:graphicData uri="http://schemas.openxmlformats.org/drawingml/2006/table">
            <a:tbl>
              <a:tblPr firstRow="1" bandRow="1">
                <a:tableStyleId>{5940675A-B579-460E-94D1-54222C63F5DA}</a:tableStyleId>
              </a:tblPr>
              <a:tblGrid>
                <a:gridCol w="2762910">
                  <a:extLst>
                    <a:ext uri="{9D8B030D-6E8A-4147-A177-3AD203B41FA5}">
                      <a16:colId xmlns:a16="http://schemas.microsoft.com/office/drawing/2014/main" val="20000"/>
                    </a:ext>
                  </a:extLst>
                </a:gridCol>
                <a:gridCol w="7776864">
                  <a:extLst>
                    <a:ext uri="{9D8B030D-6E8A-4147-A177-3AD203B41FA5}">
                      <a16:colId xmlns:a16="http://schemas.microsoft.com/office/drawing/2014/main" val="20001"/>
                    </a:ext>
                  </a:extLst>
                </a:gridCol>
              </a:tblGrid>
              <a:tr h="460210">
                <a:tc>
                  <a:txBody>
                    <a:bodyPr/>
                    <a:lstStyle/>
                    <a:p>
                      <a:pPr indent="0" algn="ctr">
                        <a:lnSpc>
                          <a:spcPct val="120000"/>
                        </a:lnSpc>
                        <a:buNone/>
                      </a:pPr>
                      <a:r>
                        <a:rPr lang="en-US" sz="2400" b="1" dirty="0" err="1">
                          <a:latin typeface="+mn-ea"/>
                          <a:ea typeface="+mn-ea"/>
                          <a:cs typeface="宋体" panose="02010600030101010101" pitchFamily="2" charset="-122"/>
                        </a:rPr>
                        <a:t>特点</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lnSpc>
                          <a:spcPct val="120000"/>
                        </a:lnSpc>
                        <a:buNone/>
                      </a:pPr>
                      <a:r>
                        <a:rPr lang="en-US" sz="2400" b="1" dirty="0" err="1">
                          <a:latin typeface="+mn-ea"/>
                          <a:ea typeface="+mn-ea"/>
                          <a:cs typeface="宋体" panose="02010600030101010101" pitchFamily="2" charset="-122"/>
                        </a:rPr>
                        <a:t>内容</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894282">
                <a:tc>
                  <a:txBody>
                    <a:bodyPr/>
                    <a:lstStyle/>
                    <a:p>
                      <a:pPr indent="0" algn="ctr">
                        <a:lnSpc>
                          <a:spcPct val="120000"/>
                        </a:lnSpc>
                        <a:buNone/>
                      </a:pPr>
                      <a:r>
                        <a:rPr lang="en-US" sz="2000" b="1" dirty="0" err="1">
                          <a:latin typeface="+mn-ea"/>
                          <a:ea typeface="+mn-ea"/>
                          <a:cs typeface="宋体" panose="02010600030101010101" pitchFamily="2" charset="-122"/>
                        </a:rPr>
                        <a:t>不发生筹资费用</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l">
                        <a:lnSpc>
                          <a:spcPct val="120000"/>
                        </a:lnSpc>
                        <a:buNone/>
                      </a:pPr>
                      <a:r>
                        <a:rPr lang="en-US" sz="2400" b="1" dirty="0" err="1">
                          <a:latin typeface="+mn-ea"/>
                          <a:ea typeface="+mn-ea"/>
                          <a:cs typeface="宋体" panose="02010600030101010101" pitchFamily="2" charset="-122"/>
                        </a:rPr>
                        <a:t>企业从外界筹集长期资本，与普通股筹资相比较，留存收益筹资不需要发生筹资费用，资本成本较低</a:t>
                      </a:r>
                      <a:r>
                        <a:rPr lang="en-US" sz="2400" b="1" dirty="0">
                          <a:latin typeface="+mn-ea"/>
                          <a:ea typeface="+mn-ea"/>
                          <a:cs typeface="宋体" panose="02010600030101010101" pitchFamily="2" charset="-122"/>
                        </a:rPr>
                        <a:t>。</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895237">
                <a:tc>
                  <a:txBody>
                    <a:bodyPr/>
                    <a:lstStyle/>
                    <a:p>
                      <a:pPr indent="0" algn="ctr">
                        <a:lnSpc>
                          <a:spcPct val="120000"/>
                        </a:lnSpc>
                        <a:buNone/>
                      </a:pPr>
                      <a:r>
                        <a:rPr lang="en-US" sz="2000" b="1" dirty="0" err="1">
                          <a:latin typeface="+mn-ea"/>
                          <a:ea typeface="+mn-ea"/>
                          <a:cs typeface="宋体" panose="02010600030101010101" pitchFamily="2" charset="-122"/>
                        </a:rPr>
                        <a:t>维持公司的控制权分布</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l">
                        <a:lnSpc>
                          <a:spcPct val="120000"/>
                        </a:lnSpc>
                        <a:buNone/>
                      </a:pPr>
                      <a:r>
                        <a:rPr lang="en-US" sz="2400" b="1" dirty="0" err="1">
                          <a:latin typeface="+mn-ea"/>
                          <a:ea typeface="+mn-ea"/>
                          <a:cs typeface="宋体" panose="02010600030101010101" pitchFamily="2" charset="-122"/>
                        </a:rPr>
                        <a:t>不用对外发行新股或吸收新投资者，由此增加的权益资本不会改变公司的股权结构，不会稀释原有股东的控制权</a:t>
                      </a:r>
                      <a:r>
                        <a:rPr lang="en-US" sz="2400" b="1" dirty="0">
                          <a:latin typeface="+mn-ea"/>
                          <a:ea typeface="+mn-ea"/>
                          <a:cs typeface="宋体" panose="02010600030101010101" pitchFamily="2" charset="-122"/>
                        </a:rPr>
                        <a:t>。</a:t>
                      </a:r>
                      <a:endParaRPr lang="en-US" altLang="en-US" sz="24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1398844">
                <a:tc>
                  <a:txBody>
                    <a:bodyPr/>
                    <a:lstStyle/>
                    <a:p>
                      <a:pPr indent="0" algn="ctr">
                        <a:lnSpc>
                          <a:spcPct val="120000"/>
                        </a:lnSpc>
                        <a:buNone/>
                      </a:pPr>
                      <a:r>
                        <a:rPr lang="en-US" sz="2000" b="1" dirty="0" err="1">
                          <a:latin typeface="+mn-ea"/>
                          <a:ea typeface="+mn-ea"/>
                          <a:cs typeface="宋体" panose="02010600030101010101" pitchFamily="2" charset="-122"/>
                        </a:rPr>
                        <a:t>筹资数额有限</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l">
                        <a:lnSpc>
                          <a:spcPct val="120000"/>
                        </a:lnSpc>
                        <a:buNone/>
                      </a:pPr>
                      <a:r>
                        <a:rPr lang="en-US" sz="2400" b="1" dirty="0">
                          <a:latin typeface="+mn-ea"/>
                          <a:ea typeface="+mn-ea"/>
                          <a:cs typeface="宋体" panose="02010600030101010101" pitchFamily="2" charset="-122"/>
                        </a:rPr>
                        <a:t>留存收益最大数额是企业到期的净利润和以前年度未分配利润之和，不如外部筹资一次性可以筹集大量资金。如果企业发生亏损会导致可用留存收益筹资数额更少。</a:t>
                      </a:r>
                      <a:endParaRPr lang="en-US" altLang="en-US" sz="2400" b="1" dirty="0">
                        <a:solidFill>
                          <a:srgbClr val="00B050"/>
                        </a:solidFill>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bl>
          </a:graphicData>
        </a:graphic>
      </p:graphicFrame>
      <p:grpSp>
        <p:nvGrpSpPr>
          <p:cNvPr id="8" name="组合 7"/>
          <p:cNvGrpSpPr/>
          <p:nvPr/>
        </p:nvGrpSpPr>
        <p:grpSpPr>
          <a:xfrm>
            <a:off x="88149" y="49302"/>
            <a:ext cx="5143756" cy="613803"/>
            <a:chOff x="1271464" y="2420888"/>
            <a:chExt cx="449071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3194000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custDataLst>
              <p:tags r:id="rId1"/>
            </p:custDataLst>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custDataLst>
              <p:tags r:id="rId2"/>
            </p:custDataLst>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grpSp>
        <p:nvGrpSpPr>
          <p:cNvPr id="9" name="组合 8"/>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
        <p:nvSpPr>
          <p:cNvPr id="12" name="Freeform 4"/>
          <p:cNvSpPr/>
          <p:nvPr/>
        </p:nvSpPr>
        <p:spPr bwMode="gray">
          <a:xfrm>
            <a:off x="2216150" y="3266082"/>
            <a:ext cx="7767638" cy="3043238"/>
          </a:xfrm>
          <a:custGeom>
            <a:avLst/>
            <a:gdLst>
              <a:gd name="T0" fmla="*/ 2147483647 w 4893"/>
              <a:gd name="T1" fmla="*/ 0 h 1917"/>
              <a:gd name="T2" fmla="*/ 2147483647 w 4893"/>
              <a:gd name="T3" fmla="*/ 2147483647 h 1917"/>
              <a:gd name="T4" fmla="*/ 2147483647 w 4893"/>
              <a:gd name="T5" fmla="*/ 2147483647 h 1917"/>
              <a:gd name="T6" fmla="*/ 2147483647 w 4893"/>
              <a:gd name="T7" fmla="*/ 2147483647 h 1917"/>
              <a:gd name="T8" fmla="*/ 0 w 4893"/>
              <a:gd name="T9" fmla="*/ 2147483647 h 1917"/>
              <a:gd name="T10" fmla="*/ 2147483647 w 4893"/>
              <a:gd name="T11" fmla="*/ 2147483647 h 1917"/>
              <a:gd name="T12" fmla="*/ 2147483647 w 4893"/>
              <a:gd name="T13" fmla="*/ 0 h 1917"/>
              <a:gd name="T14" fmla="*/ 0 60000 65536"/>
              <a:gd name="T15" fmla="*/ 0 60000 65536"/>
              <a:gd name="T16" fmla="*/ 0 60000 65536"/>
              <a:gd name="T17" fmla="*/ 0 60000 65536"/>
              <a:gd name="T18" fmla="*/ 0 60000 65536"/>
              <a:gd name="T19" fmla="*/ 0 60000 65536"/>
              <a:gd name="T20" fmla="*/ 0 60000 65536"/>
              <a:gd name="T21" fmla="*/ 0 w 4893"/>
              <a:gd name="T22" fmla="*/ 0 h 1917"/>
              <a:gd name="T23" fmla="*/ 4893 w 4893"/>
              <a:gd name="T24" fmla="*/ 1917 h 19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93" h="1917">
                <a:moveTo>
                  <a:pt x="4878" y="0"/>
                </a:moveTo>
                <a:cubicBezTo>
                  <a:pt x="4878" y="0"/>
                  <a:pt x="4891" y="226"/>
                  <a:pt x="4893" y="440"/>
                </a:cubicBezTo>
                <a:cubicBezTo>
                  <a:pt x="3867" y="440"/>
                  <a:pt x="3815" y="1811"/>
                  <a:pt x="2467" y="1917"/>
                </a:cubicBezTo>
                <a:cubicBezTo>
                  <a:pt x="1073" y="1877"/>
                  <a:pt x="1309" y="493"/>
                  <a:pt x="21" y="500"/>
                </a:cubicBezTo>
                <a:lnTo>
                  <a:pt x="0" y="2"/>
                </a:lnTo>
                <a:cubicBezTo>
                  <a:pt x="620" y="518"/>
                  <a:pt x="1873" y="671"/>
                  <a:pt x="2461" y="667"/>
                </a:cubicBezTo>
                <a:cubicBezTo>
                  <a:pt x="2461" y="667"/>
                  <a:pt x="4076" y="668"/>
                  <a:pt x="4878" y="0"/>
                </a:cubicBezTo>
                <a:close/>
              </a:path>
            </a:pathLst>
          </a:custGeom>
          <a:gradFill rotWithShape="1">
            <a:gsLst>
              <a:gs pos="0">
                <a:srgbClr val="0D2D47"/>
              </a:gs>
              <a:gs pos="50000">
                <a:srgbClr val="0F5C83"/>
              </a:gs>
              <a:gs pos="100000">
                <a:srgbClr val="0D2D47"/>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Line 5"/>
          <p:cNvSpPr>
            <a:spLocks noChangeShapeType="1"/>
          </p:cNvSpPr>
          <p:nvPr/>
        </p:nvSpPr>
        <p:spPr bwMode="gray">
          <a:xfrm flipH="1">
            <a:off x="3740151" y="5232996"/>
            <a:ext cx="874713" cy="712787"/>
          </a:xfrm>
          <a:prstGeom prst="line">
            <a:avLst/>
          </a:prstGeom>
          <a:noFill/>
          <a:ln w="9525">
            <a:solidFill>
              <a:srgbClr val="F8F8F8">
                <a:alpha val="10196"/>
              </a:srgb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14" name="Line 6"/>
          <p:cNvSpPr>
            <a:spLocks noChangeShapeType="1"/>
          </p:cNvSpPr>
          <p:nvPr/>
        </p:nvSpPr>
        <p:spPr bwMode="gray">
          <a:xfrm>
            <a:off x="7494588" y="5248871"/>
            <a:ext cx="874712" cy="712787"/>
          </a:xfrm>
          <a:prstGeom prst="line">
            <a:avLst/>
          </a:prstGeom>
          <a:noFill/>
          <a:ln w="9525">
            <a:solidFill>
              <a:srgbClr val="F8F8F8">
                <a:alpha val="10196"/>
              </a:srgb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15" name="Line 7"/>
          <p:cNvSpPr>
            <a:spLocks noChangeShapeType="1"/>
          </p:cNvSpPr>
          <p:nvPr/>
        </p:nvSpPr>
        <p:spPr bwMode="gray">
          <a:xfrm flipH="1">
            <a:off x="2190750" y="4888507"/>
            <a:ext cx="1143000" cy="331788"/>
          </a:xfrm>
          <a:prstGeom prst="line">
            <a:avLst/>
          </a:prstGeom>
          <a:noFill/>
          <a:ln w="9525">
            <a:solidFill>
              <a:srgbClr val="F8F8F8">
                <a:alpha val="10196"/>
              </a:srgb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16" name="Line 8"/>
          <p:cNvSpPr>
            <a:spLocks noChangeShapeType="1"/>
          </p:cNvSpPr>
          <p:nvPr/>
        </p:nvSpPr>
        <p:spPr bwMode="gray">
          <a:xfrm>
            <a:off x="8886826" y="4883746"/>
            <a:ext cx="1103313" cy="331787"/>
          </a:xfrm>
          <a:prstGeom prst="line">
            <a:avLst/>
          </a:prstGeom>
          <a:noFill/>
          <a:ln w="9525">
            <a:solidFill>
              <a:srgbClr val="F8F8F8">
                <a:alpha val="10196"/>
              </a:srgb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17" name="Text Box 9"/>
          <p:cNvSpPr txBox="1">
            <a:spLocks noChangeArrowheads="1"/>
          </p:cNvSpPr>
          <p:nvPr/>
        </p:nvSpPr>
        <p:spPr bwMode="gray">
          <a:xfrm>
            <a:off x="4256088" y="4645620"/>
            <a:ext cx="36687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800" dirty="0">
                <a:solidFill>
                  <a:srgbClr val="FEFFFF"/>
                </a:solidFill>
                <a:latin typeface="微软雅黑" pitchFamily="34" charset="-122"/>
                <a:ea typeface="微软雅黑" pitchFamily="34" charset="-122"/>
              </a:rPr>
              <a:t>债务资金筹集方式</a:t>
            </a:r>
            <a:endParaRPr lang="en-US" altLang="zh-CN" sz="2800" dirty="0">
              <a:solidFill>
                <a:srgbClr val="FEFFFF"/>
              </a:solidFill>
              <a:latin typeface="微软雅黑" pitchFamily="34" charset="-122"/>
              <a:ea typeface="微软雅黑" pitchFamily="34" charset="-122"/>
            </a:endParaRPr>
          </a:p>
        </p:txBody>
      </p:sp>
      <p:sp>
        <p:nvSpPr>
          <p:cNvPr id="18" name="Line 10"/>
          <p:cNvSpPr>
            <a:spLocks noChangeShapeType="1"/>
          </p:cNvSpPr>
          <p:nvPr/>
        </p:nvSpPr>
        <p:spPr bwMode="gray">
          <a:xfrm flipH="1">
            <a:off x="3751263" y="3243857"/>
            <a:ext cx="874712" cy="712788"/>
          </a:xfrm>
          <a:prstGeom prst="line">
            <a:avLst/>
          </a:prstGeom>
          <a:noFill/>
          <a:ln w="9525">
            <a:solidFill>
              <a:srgbClr val="F8F8F8">
                <a:alpha val="39999"/>
              </a:srgb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19" name="Line 11"/>
          <p:cNvSpPr>
            <a:spLocks noChangeShapeType="1"/>
          </p:cNvSpPr>
          <p:nvPr/>
        </p:nvSpPr>
        <p:spPr bwMode="gray">
          <a:xfrm>
            <a:off x="7505701" y="3259732"/>
            <a:ext cx="874713" cy="712788"/>
          </a:xfrm>
          <a:prstGeom prst="line">
            <a:avLst/>
          </a:prstGeom>
          <a:noFill/>
          <a:ln w="9525">
            <a:solidFill>
              <a:srgbClr val="F8F8F8">
                <a:alpha val="39999"/>
              </a:srgbClr>
            </a:solidFill>
            <a:round/>
          </a:ln>
          <a:extLst>
            <a:ext uri="{909E8E84-426E-40DD-AFC4-6F175D3DCCD1}">
              <a14:hiddenFill xmlns:a14="http://schemas.microsoft.com/office/drawing/2010/main">
                <a:noFill/>
              </a14:hiddenFill>
            </a:ext>
          </a:extLst>
        </p:spPr>
        <p:txBody>
          <a:bodyPr/>
          <a:lstStyle/>
          <a:p>
            <a:pPr algn="ctr"/>
            <a:endParaRPr lang="zh-CN" altLang="en-US" sz="2000">
              <a:latin typeface="+mn-ea"/>
              <a:ea typeface="+mn-ea"/>
            </a:endParaRPr>
          </a:p>
        </p:txBody>
      </p:sp>
      <p:sp>
        <p:nvSpPr>
          <p:cNvPr id="20" name="Line 12"/>
          <p:cNvSpPr>
            <a:spLocks noChangeShapeType="1"/>
          </p:cNvSpPr>
          <p:nvPr/>
        </p:nvSpPr>
        <p:spPr bwMode="gray">
          <a:xfrm>
            <a:off x="6099175" y="3442295"/>
            <a:ext cx="0" cy="825500"/>
          </a:xfrm>
          <a:prstGeom prst="line">
            <a:avLst/>
          </a:prstGeom>
          <a:noFill/>
          <a:ln w="9525">
            <a:solidFill>
              <a:srgbClr val="F8F8F8">
                <a:alpha val="30196"/>
              </a:srgb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21" name="Freeform 13"/>
          <p:cNvSpPr/>
          <p:nvPr/>
        </p:nvSpPr>
        <p:spPr bwMode="gray">
          <a:xfrm>
            <a:off x="2209801" y="3248621"/>
            <a:ext cx="7743825" cy="1036637"/>
          </a:xfrm>
          <a:custGeom>
            <a:avLst/>
            <a:gdLst>
              <a:gd name="T0" fmla="*/ 0 w 4878"/>
              <a:gd name="T1" fmla="*/ 0 h 653"/>
              <a:gd name="T2" fmla="*/ 2147483647 w 4878"/>
              <a:gd name="T3" fmla="*/ 2147483647 h 653"/>
              <a:gd name="T4" fmla="*/ 2147483647 w 4878"/>
              <a:gd name="T5" fmla="*/ 2147483647 h 653"/>
              <a:gd name="T6" fmla="*/ 0 60000 65536"/>
              <a:gd name="T7" fmla="*/ 0 60000 65536"/>
              <a:gd name="T8" fmla="*/ 0 60000 65536"/>
              <a:gd name="T9" fmla="*/ 0 w 4878"/>
              <a:gd name="T10" fmla="*/ 0 h 653"/>
              <a:gd name="T11" fmla="*/ 4878 w 4878"/>
              <a:gd name="T12" fmla="*/ 653 h 653"/>
            </a:gdLst>
            <a:ahLst/>
            <a:cxnLst>
              <a:cxn ang="T6">
                <a:pos x="T0" y="T1"/>
              </a:cxn>
              <a:cxn ang="T7">
                <a:pos x="T2" y="T3"/>
              </a:cxn>
              <a:cxn ang="T8">
                <a:pos x="T4" y="T5"/>
              </a:cxn>
            </a:cxnLst>
            <a:rect l="T9" t="T10" r="T11" b="T12"/>
            <a:pathLst>
              <a:path w="4878" h="653">
                <a:moveTo>
                  <a:pt x="0" y="0"/>
                </a:moveTo>
                <a:cubicBezTo>
                  <a:pt x="522" y="422"/>
                  <a:pt x="1577" y="653"/>
                  <a:pt x="2443" y="649"/>
                </a:cubicBezTo>
                <a:cubicBezTo>
                  <a:pt x="3387" y="645"/>
                  <a:pt x="4229" y="447"/>
                  <a:pt x="4878" y="17"/>
                </a:cubicBezTo>
              </a:path>
            </a:pathLst>
          </a:custGeom>
          <a:noFill/>
          <a:ln w="28575">
            <a:solidFill>
              <a:srgbClr val="FFFFFF">
                <a:alpha val="79999"/>
              </a:srgb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 name="Line 14"/>
          <p:cNvSpPr>
            <a:spLocks noChangeShapeType="1"/>
          </p:cNvSpPr>
          <p:nvPr/>
        </p:nvSpPr>
        <p:spPr bwMode="gray">
          <a:xfrm flipH="1">
            <a:off x="3740151" y="5174257"/>
            <a:ext cx="874713" cy="712788"/>
          </a:xfrm>
          <a:prstGeom prst="line">
            <a:avLst/>
          </a:prstGeom>
          <a:noFill/>
          <a:ln w="9525">
            <a:solidFill>
              <a:srgbClr val="F8F8F8">
                <a:alpha val="10196"/>
              </a:srgb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23" name="Line 15"/>
          <p:cNvSpPr>
            <a:spLocks noChangeShapeType="1"/>
          </p:cNvSpPr>
          <p:nvPr/>
        </p:nvSpPr>
        <p:spPr bwMode="gray">
          <a:xfrm>
            <a:off x="7494588" y="5190132"/>
            <a:ext cx="874712" cy="712788"/>
          </a:xfrm>
          <a:prstGeom prst="line">
            <a:avLst/>
          </a:prstGeom>
          <a:noFill/>
          <a:ln w="9525">
            <a:solidFill>
              <a:srgbClr val="F8F8F8">
                <a:alpha val="10196"/>
              </a:srgb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24" name="Line 16"/>
          <p:cNvSpPr>
            <a:spLocks noChangeShapeType="1"/>
          </p:cNvSpPr>
          <p:nvPr/>
        </p:nvSpPr>
        <p:spPr bwMode="gray">
          <a:xfrm flipH="1">
            <a:off x="2190750" y="4829771"/>
            <a:ext cx="1143000" cy="331787"/>
          </a:xfrm>
          <a:prstGeom prst="line">
            <a:avLst/>
          </a:prstGeom>
          <a:noFill/>
          <a:ln w="9525">
            <a:solidFill>
              <a:srgbClr val="F8F8F8">
                <a:alpha val="10196"/>
              </a:srgb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25" name="Line 17"/>
          <p:cNvSpPr>
            <a:spLocks noChangeShapeType="1"/>
          </p:cNvSpPr>
          <p:nvPr/>
        </p:nvSpPr>
        <p:spPr bwMode="gray">
          <a:xfrm>
            <a:off x="8886826" y="4825007"/>
            <a:ext cx="1103313" cy="331788"/>
          </a:xfrm>
          <a:prstGeom prst="line">
            <a:avLst/>
          </a:prstGeom>
          <a:noFill/>
          <a:ln w="9525">
            <a:solidFill>
              <a:srgbClr val="F8F8F8">
                <a:alpha val="10196"/>
              </a:srgb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26" name="Line 18"/>
          <p:cNvSpPr>
            <a:spLocks noChangeShapeType="1"/>
          </p:cNvSpPr>
          <p:nvPr/>
        </p:nvSpPr>
        <p:spPr bwMode="gray">
          <a:xfrm>
            <a:off x="6099175" y="3383557"/>
            <a:ext cx="0" cy="825500"/>
          </a:xfrm>
          <a:prstGeom prst="line">
            <a:avLst/>
          </a:prstGeom>
          <a:noFill/>
          <a:ln w="9525">
            <a:solidFill>
              <a:srgbClr val="F8F8F8">
                <a:alpha val="30196"/>
              </a:srgbClr>
            </a:solidFill>
            <a:round/>
          </a:ln>
          <a:extLst>
            <a:ext uri="{909E8E84-426E-40DD-AFC4-6F175D3DCCD1}">
              <a14:hiddenFill xmlns:a14="http://schemas.microsoft.com/office/drawing/2010/main">
                <a:noFill/>
              </a14:hiddenFill>
            </a:ext>
          </a:extLst>
        </p:spPr>
        <p:txBody>
          <a:bodyPr/>
          <a:lstStyle/>
          <a:p>
            <a:endParaRPr lang="zh-CN" altLang="en-US"/>
          </a:p>
        </p:txBody>
      </p:sp>
      <p:grpSp>
        <p:nvGrpSpPr>
          <p:cNvPr id="27" name="Group 19"/>
          <p:cNvGrpSpPr/>
          <p:nvPr/>
        </p:nvGrpSpPr>
        <p:grpSpPr bwMode="auto">
          <a:xfrm>
            <a:off x="2743200" y="2042120"/>
            <a:ext cx="1295400" cy="1371600"/>
            <a:chOff x="192" y="1917"/>
            <a:chExt cx="1042" cy="1102"/>
          </a:xfrm>
        </p:grpSpPr>
        <p:grpSp>
          <p:nvGrpSpPr>
            <p:cNvPr id="28" name="Group 20"/>
            <p:cNvGrpSpPr/>
            <p:nvPr/>
          </p:nvGrpSpPr>
          <p:grpSpPr bwMode="auto">
            <a:xfrm>
              <a:off x="192" y="1917"/>
              <a:ext cx="1042" cy="1102"/>
              <a:chOff x="192" y="1917"/>
              <a:chExt cx="1042" cy="1102"/>
            </a:xfrm>
          </p:grpSpPr>
          <p:pic>
            <p:nvPicPr>
              <p:cNvPr id="30" name="Picture 21" descr="light_shadow"/>
              <p:cNvPicPr>
                <a:picLocks noChangeAspect="1" noChangeArrowheads="1"/>
              </p:cNvPicPr>
              <p:nvPr/>
            </p:nvPicPr>
            <p:blipFill>
              <a:blip r:embed="rId4">
                <a:lum bright="-78000" contrast="-78000"/>
                <a:extLst>
                  <a:ext uri="{28A0092B-C50C-407E-A947-70E740481C1C}">
                    <a14:useLocalDpi xmlns:a14="http://schemas.microsoft.com/office/drawing/2010/main" val="0"/>
                  </a:ext>
                </a:extLst>
              </a:blip>
              <a:srcRect/>
              <a:stretch>
                <a:fillRect/>
              </a:stretch>
            </p:blipFill>
            <p:spPr bwMode="gray">
              <a:xfrm>
                <a:off x="291" y="2781"/>
                <a:ext cx="858"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2" descr="circuler_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gray">
              <a:xfrm>
                <a:off x="192" y="1917"/>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23"/>
              <p:cNvSpPr>
                <a:spLocks noChangeArrowheads="1"/>
              </p:cNvSpPr>
              <p:nvPr/>
            </p:nvSpPr>
            <p:spPr bwMode="gray">
              <a:xfrm>
                <a:off x="192" y="1917"/>
                <a:ext cx="1035" cy="1019"/>
              </a:xfrm>
              <a:prstGeom prst="ellipse">
                <a:avLst/>
              </a:prstGeom>
              <a:gradFill rotWithShape="1">
                <a:gsLst>
                  <a:gs pos="0">
                    <a:srgbClr val="FCA96A">
                      <a:gamma/>
                      <a:shade val="46275"/>
                      <a:invGamma/>
                      <a:alpha val="89999"/>
                    </a:srgbClr>
                  </a:gs>
                  <a:gs pos="50000">
                    <a:srgbClr val="FCA96A">
                      <a:alpha val="55000"/>
                    </a:srgbClr>
                  </a:gs>
                  <a:gs pos="100000">
                    <a:srgbClr val="FCA96A">
                      <a:gamma/>
                      <a:shade val="46275"/>
                      <a:invGamma/>
                      <a:alpha val="89999"/>
                    </a:srgbClr>
                  </a:gs>
                </a:gsLst>
                <a:lin ang="5400000" scaled="1"/>
              </a:gradFill>
              <a:ln w="9525" algn="ctr">
                <a:noFill/>
                <a:round/>
              </a:ln>
              <a:effectLst/>
            </p:spPr>
            <p:txBody>
              <a:bodyPr wrap="none" anchor="ctr"/>
              <a:lstStyle/>
              <a:p>
                <a:pPr>
                  <a:defRPr/>
                </a:pPr>
                <a:endParaRPr lang="zh-CN" altLang="en-US"/>
              </a:p>
            </p:txBody>
          </p:sp>
        </p:grpSp>
        <p:pic>
          <p:nvPicPr>
            <p:cNvPr id="29" name="Picture 24" descr="Picture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gray">
            <a:xfrm>
              <a:off x="296" y="1927"/>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3" name="Group 25"/>
          <p:cNvGrpSpPr/>
          <p:nvPr/>
        </p:nvGrpSpPr>
        <p:grpSpPr bwMode="auto">
          <a:xfrm>
            <a:off x="8069263" y="2042120"/>
            <a:ext cx="1295400" cy="1371600"/>
            <a:chOff x="192" y="1917"/>
            <a:chExt cx="1042" cy="1102"/>
          </a:xfrm>
        </p:grpSpPr>
        <p:grpSp>
          <p:nvGrpSpPr>
            <p:cNvPr id="34" name="Group 26"/>
            <p:cNvGrpSpPr/>
            <p:nvPr/>
          </p:nvGrpSpPr>
          <p:grpSpPr bwMode="auto">
            <a:xfrm>
              <a:off x="192" y="1917"/>
              <a:ext cx="1042" cy="1102"/>
              <a:chOff x="192" y="1917"/>
              <a:chExt cx="1042" cy="1102"/>
            </a:xfrm>
          </p:grpSpPr>
          <p:pic>
            <p:nvPicPr>
              <p:cNvPr id="36" name="Picture 27" descr="light_shadow"/>
              <p:cNvPicPr>
                <a:picLocks noChangeAspect="1" noChangeArrowheads="1"/>
              </p:cNvPicPr>
              <p:nvPr/>
            </p:nvPicPr>
            <p:blipFill>
              <a:blip r:embed="rId4">
                <a:lum bright="-78000" contrast="-78000"/>
                <a:extLst>
                  <a:ext uri="{28A0092B-C50C-407E-A947-70E740481C1C}">
                    <a14:useLocalDpi xmlns:a14="http://schemas.microsoft.com/office/drawing/2010/main" val="0"/>
                  </a:ext>
                </a:extLst>
              </a:blip>
              <a:srcRect/>
              <a:stretch>
                <a:fillRect/>
              </a:stretch>
            </p:blipFill>
            <p:spPr bwMode="gray">
              <a:xfrm>
                <a:off x="291" y="2781"/>
                <a:ext cx="858"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28" descr="circuler_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gray">
              <a:xfrm>
                <a:off x="192" y="1917"/>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Oval 29"/>
              <p:cNvSpPr>
                <a:spLocks noChangeArrowheads="1"/>
              </p:cNvSpPr>
              <p:nvPr/>
            </p:nvSpPr>
            <p:spPr bwMode="gray">
              <a:xfrm>
                <a:off x="192" y="1917"/>
                <a:ext cx="1035" cy="1019"/>
              </a:xfrm>
              <a:prstGeom prst="ellipse">
                <a:avLst/>
              </a:prstGeom>
              <a:gradFill rotWithShape="1">
                <a:gsLst>
                  <a:gs pos="0">
                    <a:srgbClr val="FCA96A">
                      <a:gamma/>
                      <a:shade val="46275"/>
                      <a:invGamma/>
                      <a:alpha val="89999"/>
                    </a:srgbClr>
                  </a:gs>
                  <a:gs pos="50000">
                    <a:srgbClr val="FCA96A">
                      <a:alpha val="55000"/>
                    </a:srgbClr>
                  </a:gs>
                  <a:gs pos="100000">
                    <a:srgbClr val="FCA96A">
                      <a:gamma/>
                      <a:shade val="46275"/>
                      <a:invGamma/>
                      <a:alpha val="89999"/>
                    </a:srgbClr>
                  </a:gs>
                </a:gsLst>
                <a:lin ang="5400000" scaled="1"/>
              </a:gradFill>
              <a:ln w="9525" algn="ctr">
                <a:noFill/>
                <a:round/>
              </a:ln>
              <a:effectLst/>
            </p:spPr>
            <p:txBody>
              <a:bodyPr wrap="none" anchor="ctr"/>
              <a:lstStyle/>
              <a:p>
                <a:pPr algn="ctr">
                  <a:defRPr/>
                </a:pPr>
                <a:endParaRPr lang="zh-CN" altLang="en-US" sz="2000">
                  <a:latin typeface="+mn-ea"/>
                  <a:ea typeface="+mn-ea"/>
                </a:endParaRPr>
              </a:p>
            </p:txBody>
          </p:sp>
        </p:grpSp>
        <p:pic>
          <p:nvPicPr>
            <p:cNvPr id="35" name="Picture 30" descr="Picture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gray">
            <a:xfrm>
              <a:off x="296" y="1927"/>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 name="Rectangle 31"/>
          <p:cNvSpPr>
            <a:spLocks noChangeArrowheads="1"/>
          </p:cNvSpPr>
          <p:nvPr/>
        </p:nvSpPr>
        <p:spPr bwMode="gray">
          <a:xfrm>
            <a:off x="2738439" y="2348880"/>
            <a:ext cx="1217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Clr>
                <a:srgbClr val="FF0066"/>
              </a:buClr>
              <a:buSzPct val="75000"/>
              <a:buFont typeface="Arial" panose="020B0604020202020204" pitchFamily="34" charset="0"/>
              <a:buNone/>
            </a:pPr>
            <a:r>
              <a:rPr lang="zh-CN" altLang="en-US" sz="2000" dirty="0">
                <a:solidFill>
                  <a:srgbClr val="080808"/>
                </a:solidFill>
                <a:latin typeface="微软雅黑" pitchFamily="34" charset="-122"/>
                <a:ea typeface="微软雅黑" pitchFamily="34" charset="-122"/>
              </a:rPr>
              <a:t>金融机构</a:t>
            </a:r>
            <a:endParaRPr lang="en-US" altLang="zh-CN" sz="2000" dirty="0">
              <a:solidFill>
                <a:srgbClr val="080808"/>
              </a:solidFill>
              <a:latin typeface="微软雅黑" pitchFamily="34" charset="-122"/>
              <a:ea typeface="微软雅黑" pitchFamily="34" charset="-122"/>
            </a:endParaRPr>
          </a:p>
          <a:p>
            <a:pPr algn="ctr" eaLnBrk="1" hangingPunct="1">
              <a:buClr>
                <a:srgbClr val="FF0066"/>
              </a:buClr>
              <a:buSzPct val="75000"/>
              <a:buFont typeface="Arial" panose="020B0604020202020204" pitchFamily="34" charset="0"/>
              <a:buNone/>
            </a:pPr>
            <a:r>
              <a:rPr lang="zh-CN" altLang="en-US" sz="2000" dirty="0">
                <a:solidFill>
                  <a:srgbClr val="080808"/>
                </a:solidFill>
                <a:latin typeface="微软雅黑" pitchFamily="34" charset="-122"/>
                <a:ea typeface="微软雅黑" pitchFamily="34" charset="-122"/>
              </a:rPr>
              <a:t>借款</a:t>
            </a:r>
            <a:endParaRPr lang="en-US" altLang="zh-CN" sz="2000" dirty="0">
              <a:solidFill>
                <a:srgbClr val="080808"/>
              </a:solidFill>
              <a:latin typeface="微软雅黑" pitchFamily="34" charset="-122"/>
              <a:ea typeface="微软雅黑" pitchFamily="34" charset="-122"/>
            </a:endParaRPr>
          </a:p>
        </p:txBody>
      </p:sp>
      <p:sp>
        <p:nvSpPr>
          <p:cNvPr id="40" name="Rectangle 32"/>
          <p:cNvSpPr>
            <a:spLocks noChangeArrowheads="1"/>
          </p:cNvSpPr>
          <p:nvPr/>
        </p:nvSpPr>
        <p:spPr bwMode="gray">
          <a:xfrm>
            <a:off x="8157589" y="2289711"/>
            <a:ext cx="1217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Clr>
                <a:srgbClr val="FF0066"/>
              </a:buClr>
              <a:buSzPct val="75000"/>
              <a:buFont typeface="Arial" panose="020B0604020202020204" pitchFamily="34" charset="0"/>
              <a:buNone/>
            </a:pPr>
            <a:r>
              <a:rPr lang="zh-CN" altLang="en-US" sz="2000" b="1" dirty="0">
                <a:solidFill>
                  <a:srgbClr val="080808"/>
                </a:solidFill>
                <a:latin typeface="+mn-ea"/>
                <a:ea typeface="+mn-ea"/>
              </a:rPr>
              <a:t>利用</a:t>
            </a:r>
            <a:endParaRPr lang="en-US" altLang="zh-CN" sz="2000" b="1" dirty="0">
              <a:solidFill>
                <a:srgbClr val="080808"/>
              </a:solidFill>
              <a:latin typeface="+mn-ea"/>
              <a:ea typeface="+mn-ea"/>
            </a:endParaRPr>
          </a:p>
          <a:p>
            <a:pPr algn="ctr" eaLnBrk="1" hangingPunct="1">
              <a:buClr>
                <a:srgbClr val="FF0066"/>
              </a:buClr>
              <a:buSzPct val="75000"/>
              <a:buFont typeface="Arial" panose="020B0604020202020204" pitchFamily="34" charset="0"/>
              <a:buNone/>
            </a:pPr>
            <a:r>
              <a:rPr lang="zh-CN" altLang="en-US" sz="2000" b="1" dirty="0">
                <a:solidFill>
                  <a:srgbClr val="080808"/>
                </a:solidFill>
                <a:latin typeface="+mn-ea"/>
                <a:ea typeface="+mn-ea"/>
              </a:rPr>
              <a:t>商业信用</a:t>
            </a:r>
            <a:endParaRPr lang="en-US" altLang="zh-CN" sz="2000" b="1" dirty="0">
              <a:solidFill>
                <a:srgbClr val="080808"/>
              </a:solidFill>
              <a:latin typeface="+mn-ea"/>
              <a:ea typeface="+mn-ea"/>
            </a:endParaRPr>
          </a:p>
        </p:txBody>
      </p:sp>
      <p:grpSp>
        <p:nvGrpSpPr>
          <p:cNvPr id="41" name="Group 33"/>
          <p:cNvGrpSpPr/>
          <p:nvPr/>
        </p:nvGrpSpPr>
        <p:grpSpPr bwMode="auto">
          <a:xfrm>
            <a:off x="4267201" y="2197696"/>
            <a:ext cx="1654175" cy="1749425"/>
            <a:chOff x="192" y="1917"/>
            <a:chExt cx="1042" cy="1102"/>
          </a:xfrm>
        </p:grpSpPr>
        <p:grpSp>
          <p:nvGrpSpPr>
            <p:cNvPr id="42" name="Group 34"/>
            <p:cNvGrpSpPr/>
            <p:nvPr/>
          </p:nvGrpSpPr>
          <p:grpSpPr bwMode="auto">
            <a:xfrm>
              <a:off x="192" y="1917"/>
              <a:ext cx="1042" cy="1102"/>
              <a:chOff x="192" y="1917"/>
              <a:chExt cx="1042" cy="1102"/>
            </a:xfrm>
          </p:grpSpPr>
          <p:pic>
            <p:nvPicPr>
              <p:cNvPr id="44" name="Picture 35" descr="light_shadow"/>
              <p:cNvPicPr>
                <a:picLocks noChangeAspect="1" noChangeArrowheads="1"/>
              </p:cNvPicPr>
              <p:nvPr/>
            </p:nvPicPr>
            <p:blipFill>
              <a:blip r:embed="rId7">
                <a:lum bright="-78000" contrast="-78000"/>
                <a:extLst>
                  <a:ext uri="{28A0092B-C50C-407E-A947-70E740481C1C}">
                    <a14:useLocalDpi xmlns:a14="http://schemas.microsoft.com/office/drawing/2010/main" val="0"/>
                  </a:ext>
                </a:extLst>
              </a:blip>
              <a:srcRect/>
              <a:stretch>
                <a:fillRect/>
              </a:stretch>
            </p:blipFill>
            <p:spPr bwMode="gray">
              <a:xfrm>
                <a:off x="291" y="2781"/>
                <a:ext cx="858"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36" descr="circuler_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gray">
              <a:xfrm>
                <a:off x="192" y="1917"/>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Oval 37"/>
              <p:cNvSpPr>
                <a:spLocks noChangeArrowheads="1"/>
              </p:cNvSpPr>
              <p:nvPr/>
            </p:nvSpPr>
            <p:spPr bwMode="gray">
              <a:xfrm>
                <a:off x="192" y="1917"/>
                <a:ext cx="1035" cy="1019"/>
              </a:xfrm>
              <a:prstGeom prst="ellipse">
                <a:avLst/>
              </a:prstGeom>
              <a:gradFill rotWithShape="1">
                <a:gsLst>
                  <a:gs pos="0">
                    <a:srgbClr val="6FF775">
                      <a:gamma/>
                      <a:shade val="46275"/>
                      <a:invGamma/>
                      <a:alpha val="89999"/>
                    </a:srgbClr>
                  </a:gs>
                  <a:gs pos="50000">
                    <a:srgbClr val="6FF775">
                      <a:alpha val="55000"/>
                    </a:srgbClr>
                  </a:gs>
                  <a:gs pos="100000">
                    <a:srgbClr val="6FF775">
                      <a:gamma/>
                      <a:shade val="46275"/>
                      <a:invGamma/>
                      <a:alpha val="89999"/>
                    </a:srgbClr>
                  </a:gs>
                </a:gsLst>
                <a:lin ang="5400000" scaled="1"/>
              </a:gradFill>
              <a:ln w="9525" algn="ctr">
                <a:noFill/>
                <a:round/>
              </a:ln>
              <a:effectLst/>
            </p:spPr>
            <p:txBody>
              <a:bodyPr wrap="none" anchor="ctr"/>
              <a:lstStyle/>
              <a:p>
                <a:pPr algn="ctr">
                  <a:defRPr/>
                </a:pPr>
                <a:endParaRPr lang="zh-CN" altLang="en-US" sz="2000">
                  <a:latin typeface="+mn-ea"/>
                  <a:ea typeface="+mn-ea"/>
                </a:endParaRPr>
              </a:p>
            </p:txBody>
          </p:sp>
        </p:grpSp>
        <p:pic>
          <p:nvPicPr>
            <p:cNvPr id="43" name="Picture 38" descr="Picture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gray">
            <a:xfrm>
              <a:off x="296" y="1927"/>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7" name="Group 39"/>
          <p:cNvGrpSpPr/>
          <p:nvPr/>
        </p:nvGrpSpPr>
        <p:grpSpPr bwMode="auto">
          <a:xfrm>
            <a:off x="6162676" y="2197696"/>
            <a:ext cx="1654175" cy="1749425"/>
            <a:chOff x="192" y="1917"/>
            <a:chExt cx="1042" cy="1102"/>
          </a:xfrm>
        </p:grpSpPr>
        <p:grpSp>
          <p:nvGrpSpPr>
            <p:cNvPr id="48" name="Group 40"/>
            <p:cNvGrpSpPr/>
            <p:nvPr/>
          </p:nvGrpSpPr>
          <p:grpSpPr bwMode="auto">
            <a:xfrm>
              <a:off x="192" y="1917"/>
              <a:ext cx="1042" cy="1102"/>
              <a:chOff x="192" y="1917"/>
              <a:chExt cx="1042" cy="1102"/>
            </a:xfrm>
          </p:grpSpPr>
          <p:pic>
            <p:nvPicPr>
              <p:cNvPr id="50" name="Picture 41" descr="light_shadow"/>
              <p:cNvPicPr>
                <a:picLocks noChangeAspect="1" noChangeArrowheads="1"/>
              </p:cNvPicPr>
              <p:nvPr/>
            </p:nvPicPr>
            <p:blipFill>
              <a:blip r:embed="rId7">
                <a:lum bright="-78000" contrast="-78000"/>
                <a:extLst>
                  <a:ext uri="{28A0092B-C50C-407E-A947-70E740481C1C}">
                    <a14:useLocalDpi xmlns:a14="http://schemas.microsoft.com/office/drawing/2010/main" val="0"/>
                  </a:ext>
                </a:extLst>
              </a:blip>
              <a:srcRect/>
              <a:stretch>
                <a:fillRect/>
              </a:stretch>
            </p:blipFill>
            <p:spPr bwMode="gray">
              <a:xfrm>
                <a:off x="291" y="2781"/>
                <a:ext cx="858"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42" descr="circuler_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gray">
              <a:xfrm>
                <a:off x="192" y="1917"/>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Oval 43"/>
              <p:cNvSpPr>
                <a:spLocks noChangeArrowheads="1"/>
              </p:cNvSpPr>
              <p:nvPr/>
            </p:nvSpPr>
            <p:spPr bwMode="gray">
              <a:xfrm>
                <a:off x="192" y="1917"/>
                <a:ext cx="1035" cy="1019"/>
              </a:xfrm>
              <a:prstGeom prst="ellipse">
                <a:avLst/>
              </a:prstGeom>
              <a:gradFill rotWithShape="1">
                <a:gsLst>
                  <a:gs pos="0">
                    <a:srgbClr val="6FF775">
                      <a:gamma/>
                      <a:shade val="46275"/>
                      <a:invGamma/>
                      <a:alpha val="89999"/>
                    </a:srgbClr>
                  </a:gs>
                  <a:gs pos="50000">
                    <a:srgbClr val="6FF775">
                      <a:alpha val="55000"/>
                    </a:srgbClr>
                  </a:gs>
                  <a:gs pos="100000">
                    <a:srgbClr val="6FF775">
                      <a:gamma/>
                      <a:shade val="46275"/>
                      <a:invGamma/>
                      <a:alpha val="89999"/>
                    </a:srgbClr>
                  </a:gs>
                </a:gsLst>
                <a:lin ang="5400000" scaled="1"/>
              </a:gradFill>
              <a:ln w="9525" algn="ctr">
                <a:noFill/>
                <a:round/>
              </a:ln>
              <a:effectLst/>
            </p:spPr>
            <p:txBody>
              <a:bodyPr wrap="none" anchor="ctr"/>
              <a:lstStyle/>
              <a:p>
                <a:pPr algn="ctr">
                  <a:defRPr/>
                </a:pPr>
                <a:endParaRPr lang="zh-CN" altLang="en-US" sz="2000">
                  <a:latin typeface="+mn-ea"/>
                  <a:ea typeface="+mn-ea"/>
                </a:endParaRPr>
              </a:p>
            </p:txBody>
          </p:sp>
        </p:grpSp>
        <p:pic>
          <p:nvPicPr>
            <p:cNvPr id="49" name="Picture 44" descr="Picture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gray">
            <a:xfrm>
              <a:off x="296" y="1927"/>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3" name="Rectangle 45"/>
          <p:cNvSpPr>
            <a:spLocks noChangeArrowheads="1"/>
          </p:cNvSpPr>
          <p:nvPr/>
        </p:nvSpPr>
        <p:spPr bwMode="gray">
          <a:xfrm>
            <a:off x="4454526" y="2853333"/>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Clr>
                <a:srgbClr val="FF0066"/>
              </a:buClr>
              <a:buSzPct val="75000"/>
              <a:buFont typeface="Arial" panose="020B0604020202020204" pitchFamily="34" charset="0"/>
              <a:buNone/>
            </a:pPr>
            <a:r>
              <a:rPr lang="zh-CN" altLang="en-US" sz="2000" b="1" dirty="0">
                <a:solidFill>
                  <a:srgbClr val="080808"/>
                </a:solidFill>
                <a:latin typeface="+mn-ea"/>
                <a:ea typeface="+mn-ea"/>
              </a:rPr>
              <a:t>发行债券</a:t>
            </a:r>
            <a:endParaRPr lang="en-US" altLang="zh-CN" sz="2000" b="1" dirty="0">
              <a:solidFill>
                <a:srgbClr val="080808"/>
              </a:solidFill>
              <a:latin typeface="+mn-ea"/>
              <a:ea typeface="+mn-ea"/>
            </a:endParaRPr>
          </a:p>
        </p:txBody>
      </p:sp>
      <p:sp>
        <p:nvSpPr>
          <p:cNvPr id="54" name="Rectangle 46"/>
          <p:cNvSpPr>
            <a:spLocks noChangeArrowheads="1"/>
          </p:cNvSpPr>
          <p:nvPr/>
        </p:nvSpPr>
        <p:spPr bwMode="gray">
          <a:xfrm>
            <a:off x="6351589" y="2802533"/>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Clr>
                <a:srgbClr val="FF0066"/>
              </a:buClr>
              <a:buSzPct val="75000"/>
              <a:buFont typeface="Arial" panose="020B0604020202020204" pitchFamily="34" charset="0"/>
              <a:buNone/>
            </a:pPr>
            <a:r>
              <a:rPr lang="zh-CN" altLang="en-US" sz="2000" b="1" dirty="0">
                <a:solidFill>
                  <a:srgbClr val="080808"/>
                </a:solidFill>
                <a:latin typeface="+mn-ea"/>
                <a:ea typeface="+mn-ea"/>
              </a:rPr>
              <a:t>融资租赁</a:t>
            </a:r>
            <a:endParaRPr lang="en-US" altLang="zh-CN" sz="2000" b="1" dirty="0">
              <a:solidFill>
                <a:srgbClr val="080808"/>
              </a:solidFill>
              <a:latin typeface="+mn-ea"/>
              <a:ea typeface="+mn-ea"/>
            </a:endParaRPr>
          </a:p>
        </p:txBody>
      </p:sp>
    </p:spTree>
    <p:extLst>
      <p:ext uri="{BB962C8B-B14F-4D97-AF65-F5344CB8AC3E}">
        <p14:creationId xmlns:p14="http://schemas.microsoft.com/office/powerpoint/2010/main" val="3671397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custDataLst>
              <p:tags r:id="rId1"/>
            </p:custDataLst>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custDataLst>
              <p:tags r:id="rId2"/>
            </p:custDataLst>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sp>
        <p:nvSpPr>
          <p:cNvPr id="3" name="文本框 2"/>
          <p:cNvSpPr txBox="1"/>
          <p:nvPr>
            <p:custDataLst>
              <p:tags r:id="rId3"/>
            </p:custDataLst>
          </p:nvPr>
        </p:nvSpPr>
        <p:spPr>
          <a:xfrm>
            <a:off x="1414646" y="1569357"/>
            <a:ext cx="5080661" cy="460268"/>
          </a:xfrm>
          <a:prstGeom prst="rect">
            <a:avLst/>
          </a:prstGeom>
          <a:noFill/>
          <a:ln w="9525">
            <a:noFill/>
          </a:ln>
        </p:spPr>
        <p:txBody>
          <a:bodyPr>
            <a:spAutoFit/>
          </a:bodyPr>
          <a:lstStyle/>
          <a:p>
            <a:pPr marL="0" indent="260985"/>
            <a:r>
              <a:rPr lang="zh-CN" sz="2400" b="1" dirty="0">
                <a:latin typeface="+mn-ea"/>
                <a:ea typeface="+mn-ea"/>
                <a:cs typeface="Times New Roman" panose="02020603050405020304" pitchFamily="18" charset="0"/>
                <a:sym typeface="+mn-ea"/>
              </a:rPr>
              <a:t>1.金融机构借款</a:t>
            </a:r>
            <a:endParaRPr lang="zh-CN" altLang="en-US" sz="2400" b="1" dirty="0">
              <a:latin typeface="+mn-ea"/>
              <a:ea typeface="+mn-ea"/>
              <a:cs typeface="Times New Roman" panose="02020603050405020304" pitchFamily="18" charset="0"/>
              <a:sym typeface="+mn-ea"/>
            </a:endParaRPr>
          </a:p>
        </p:txBody>
      </p:sp>
      <p:sp>
        <p:nvSpPr>
          <p:cNvPr id="4" name="文本框 3"/>
          <p:cNvSpPr txBox="1"/>
          <p:nvPr>
            <p:custDataLst>
              <p:tags r:id="rId4"/>
            </p:custDataLst>
          </p:nvPr>
        </p:nvSpPr>
        <p:spPr>
          <a:xfrm>
            <a:off x="1127448" y="2816522"/>
            <a:ext cx="6552728" cy="1920526"/>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marL="0" indent="347980">
              <a:lnSpc>
                <a:spcPct val="130000"/>
              </a:lnSpc>
            </a:pPr>
            <a:r>
              <a:rPr lang="zh-CN" sz="2400" b="1" dirty="0">
                <a:sym typeface="+mn-ea"/>
              </a:rPr>
              <a:t>（</a:t>
            </a:r>
            <a:r>
              <a:rPr lang="zh-CN" sz="2400" b="1" dirty="0">
                <a:cs typeface="Times New Roman" panose="02020603050405020304" pitchFamily="18" charset="0"/>
                <a:sym typeface="+mn-ea"/>
              </a:rPr>
              <a:t>1）补偿性余额</a:t>
            </a:r>
            <a:endParaRPr lang="zh-CN" sz="2400" b="1" dirty="0">
              <a:sym typeface="+mn-ea"/>
            </a:endParaRPr>
          </a:p>
          <a:p>
            <a:pPr marL="0" indent="347980">
              <a:lnSpc>
                <a:spcPct val="130000"/>
              </a:lnSpc>
            </a:pPr>
            <a:r>
              <a:rPr lang="en-US" altLang="zh-CN" sz="2400" b="1" dirty="0">
                <a:sym typeface="+mn-ea"/>
              </a:rPr>
              <a:t>    </a:t>
            </a:r>
            <a:r>
              <a:rPr lang="zh-CN" sz="2400" b="1" dirty="0">
                <a:sym typeface="+mn-ea"/>
              </a:rPr>
              <a:t>银行要求借款人在银行中保持按贷款限额或实际借用额一定百分比（一般为</a:t>
            </a:r>
            <a:r>
              <a:rPr lang="zh-CN" sz="2400" b="1" dirty="0">
                <a:cs typeface="Times New Roman" panose="02020603050405020304" pitchFamily="18" charset="0"/>
                <a:sym typeface="+mn-ea"/>
              </a:rPr>
              <a:t>10%至20%）计算的最低存款余额。</a:t>
            </a:r>
            <a:endParaRPr lang="zh-CN" altLang="en-US" sz="2400" b="1" dirty="0">
              <a:solidFill>
                <a:schemeClr val="accent6"/>
              </a:solidFill>
              <a:latin typeface="微软雅黑" panose="020B0503020204020204" pitchFamily="34" charset="-122"/>
              <a:ea typeface="微软雅黑" panose="020B0503020204020204" pitchFamily="34" charset="-122"/>
            </a:endParaRPr>
          </a:p>
        </p:txBody>
      </p:sp>
      <p:pic>
        <p:nvPicPr>
          <p:cNvPr id="5" name="图片 4" descr="矢量合作分析"/>
          <p:cNvPicPr>
            <a:picLocks noChangeAspect="1"/>
          </p:cNvPicPr>
          <p:nvPr>
            <p:custDataLst>
              <p:tags r:id="rId5"/>
            </p:custDataLst>
          </p:nvPr>
        </p:nvPicPr>
        <p:blipFill>
          <a:blip r:embed="rId7"/>
          <a:stretch>
            <a:fillRect/>
          </a:stretch>
        </p:blipFill>
        <p:spPr>
          <a:xfrm>
            <a:off x="8112224" y="2073633"/>
            <a:ext cx="3327198" cy="2723519"/>
          </a:xfrm>
          <a:prstGeom prst="rect">
            <a:avLst/>
          </a:prstGeom>
        </p:spPr>
      </p:pic>
      <p:grpSp>
        <p:nvGrpSpPr>
          <p:cNvPr id="9" name="组合 8"/>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spTree>
    <p:extLst>
      <p:ext uri="{BB962C8B-B14F-4D97-AF65-F5344CB8AC3E}">
        <p14:creationId xmlns:p14="http://schemas.microsoft.com/office/powerpoint/2010/main" val="14531795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custDataLst>
              <p:tags r:id="rId1"/>
            </p:custDataLst>
          </p:nvPr>
        </p:nvSpPr>
        <p:spPr bwMode="auto">
          <a:xfrm>
            <a:off x="3764736" y="5427983"/>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custDataLst>
              <p:tags r:id="rId2"/>
            </p:custDataLst>
          </p:nvPr>
        </p:nvSpPr>
        <p:spPr>
          <a:xfrm>
            <a:off x="1414646" y="914189"/>
            <a:ext cx="5080661" cy="46026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0"/>
            <a:r>
              <a:rPr lang="zh-CN" sz="2400" b="1">
                <a:solidFill>
                  <a:schemeClr val="tx1"/>
                </a:solidFill>
                <a:latin typeface="+mn-ea"/>
                <a:sym typeface="+mn-ea"/>
              </a:rPr>
              <a:t>步骤二</a:t>
            </a:r>
            <a:r>
              <a:rPr lang="en-US" sz="2400" b="1">
                <a:solidFill>
                  <a:schemeClr val="tx1"/>
                </a:solidFill>
                <a:latin typeface="+mn-ea"/>
                <a:cs typeface="Times New Roman" panose="02020603050405020304" pitchFamily="18" charset="0"/>
                <a:sym typeface="+mn-ea"/>
              </a:rPr>
              <a:t>  </a:t>
            </a:r>
            <a:r>
              <a:rPr lang="zh-CN" sz="2400" b="1">
                <a:solidFill>
                  <a:schemeClr val="tx1"/>
                </a:solidFill>
                <a:latin typeface="+mn-ea"/>
                <a:sym typeface="+mn-ea"/>
              </a:rPr>
              <a:t>掌握债务筹资方式</a:t>
            </a:r>
            <a:endParaRPr lang="zh-CN" altLang="en-US" sz="2400" b="1">
              <a:solidFill>
                <a:schemeClr val="tx1"/>
              </a:solidFill>
              <a:latin typeface="+mn-ea"/>
              <a:sym typeface="+mn-ea"/>
            </a:endParaRPr>
          </a:p>
        </p:txBody>
      </p:sp>
      <p:sp>
        <p:nvSpPr>
          <p:cNvPr id="3" name="文本框 2"/>
          <p:cNvSpPr txBox="1"/>
          <p:nvPr>
            <p:custDataLst>
              <p:tags r:id="rId3"/>
            </p:custDataLst>
          </p:nvPr>
        </p:nvSpPr>
        <p:spPr>
          <a:xfrm>
            <a:off x="1414646" y="1569357"/>
            <a:ext cx="5080661" cy="460268"/>
          </a:xfrm>
          <a:prstGeom prst="rect">
            <a:avLst/>
          </a:prstGeom>
          <a:noFill/>
          <a:ln w="9525">
            <a:noFill/>
          </a:ln>
        </p:spPr>
        <p:txBody>
          <a:bodyPr>
            <a:spAutoFit/>
          </a:bodyPr>
          <a:lstStyle/>
          <a:p>
            <a:pPr marL="0" indent="260985"/>
            <a:r>
              <a:rPr lang="zh-CN" sz="2400" b="1" dirty="0">
                <a:latin typeface="+mn-ea"/>
                <a:ea typeface="+mn-ea"/>
                <a:cs typeface="Times New Roman" panose="02020603050405020304" pitchFamily="18" charset="0"/>
                <a:sym typeface="+mn-ea"/>
              </a:rPr>
              <a:t>1.金融机构借款</a:t>
            </a:r>
            <a:endParaRPr lang="zh-CN" altLang="en-US" sz="2400" b="1" dirty="0">
              <a:latin typeface="+mn-ea"/>
              <a:ea typeface="+mn-ea"/>
              <a:cs typeface="Times New Roman" panose="02020603050405020304" pitchFamily="18" charset="0"/>
              <a:sym typeface="+mn-ea"/>
            </a:endParaRPr>
          </a:p>
        </p:txBody>
      </p:sp>
      <p:grpSp>
        <p:nvGrpSpPr>
          <p:cNvPr id="9" name="组合 8"/>
          <p:cNvGrpSpPr/>
          <p:nvPr/>
        </p:nvGrpSpPr>
        <p:grpSpPr>
          <a:xfrm>
            <a:off x="88149" y="49302"/>
            <a:ext cx="5143756" cy="613803"/>
            <a:chOff x="1271464" y="2420888"/>
            <a:chExt cx="449071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33530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1</a:t>
              </a:r>
              <a:r>
                <a:rPr lang="zh-CN" altLang="en-US" sz="3200" dirty="0">
                  <a:solidFill>
                    <a:schemeClr val="bg1"/>
                  </a:solidFill>
                  <a:latin typeface="华文隶书" pitchFamily="2" charset="-122"/>
                  <a:ea typeface="华文隶书" pitchFamily="2" charset="-122"/>
                </a:rPr>
                <a:t>  区分资金筹集方式</a:t>
              </a:r>
            </a:p>
          </p:txBody>
        </p:sp>
      </p:grpSp>
      <p:grpSp>
        <p:nvGrpSpPr>
          <p:cNvPr id="39" name="Group 453"/>
          <p:cNvGrpSpPr/>
          <p:nvPr/>
        </p:nvGrpSpPr>
        <p:grpSpPr bwMode="auto">
          <a:xfrm rot="900000">
            <a:off x="4637088" y="1701699"/>
            <a:ext cx="2876550" cy="2876550"/>
            <a:chOff x="3713" y="1842"/>
            <a:chExt cx="1134" cy="1078"/>
          </a:xfrm>
        </p:grpSpPr>
        <p:sp>
          <p:nvSpPr>
            <p:cNvPr id="40" name="AutoShape 454"/>
            <p:cNvSpPr>
              <a:spLocks noChangeArrowheads="1"/>
            </p:cNvSpPr>
            <p:nvPr/>
          </p:nvSpPr>
          <p:spPr bwMode="auto">
            <a:xfrm>
              <a:off x="3713" y="1842"/>
              <a:ext cx="1134" cy="1078"/>
            </a:xfrm>
            <a:prstGeom prst="star5">
              <a:avLst/>
            </a:prstGeom>
            <a:gradFill rotWithShape="1">
              <a:gsLst>
                <a:gs pos="0">
                  <a:schemeClr val="bg1"/>
                </a:gs>
                <a:gs pos="100000">
                  <a:schemeClr val="bg1">
                    <a:alpha val="0"/>
                  </a:schemeClr>
                </a:gs>
              </a:gsLst>
              <a:path path="shape">
                <a:fillToRect l="50000" t="50000" r="50000" b="50000"/>
              </a:path>
            </a:gradFill>
            <a:ln w="9525">
              <a:noFill/>
              <a:miter lim="800000"/>
            </a:ln>
            <a:effectLst/>
          </p:spPr>
          <p:txBody>
            <a:bodyPr wrap="none" anchor="ctr"/>
            <a:lstStyle/>
            <a:p>
              <a:pPr>
                <a:defRPr/>
              </a:pPr>
              <a:endParaRPr lang="zh-CN" altLang="en-US"/>
            </a:p>
          </p:txBody>
        </p:sp>
        <p:sp>
          <p:nvSpPr>
            <p:cNvPr id="41" name="AutoShape 455"/>
            <p:cNvSpPr>
              <a:spLocks noChangeArrowheads="1"/>
            </p:cNvSpPr>
            <p:nvPr/>
          </p:nvSpPr>
          <p:spPr bwMode="auto">
            <a:xfrm rot="-1800000">
              <a:off x="3713" y="1842"/>
              <a:ext cx="1134" cy="1078"/>
            </a:xfrm>
            <a:prstGeom prst="star5">
              <a:avLst/>
            </a:prstGeom>
            <a:gradFill rotWithShape="1">
              <a:gsLst>
                <a:gs pos="0">
                  <a:schemeClr val="bg1"/>
                </a:gs>
                <a:gs pos="100000">
                  <a:schemeClr val="bg1">
                    <a:alpha val="0"/>
                  </a:schemeClr>
                </a:gs>
              </a:gsLst>
              <a:path path="shape">
                <a:fillToRect l="50000" t="50000" r="50000" b="50000"/>
              </a:path>
            </a:gradFill>
            <a:ln w="9525">
              <a:noFill/>
              <a:miter lim="800000"/>
            </a:ln>
            <a:effectLst/>
          </p:spPr>
          <p:txBody>
            <a:bodyPr wrap="none" anchor="ctr"/>
            <a:lstStyle/>
            <a:p>
              <a:pPr>
                <a:defRPr/>
              </a:pPr>
              <a:endParaRPr lang="zh-CN" altLang="en-US"/>
            </a:p>
          </p:txBody>
        </p:sp>
      </p:grpSp>
      <p:sp>
        <p:nvSpPr>
          <p:cNvPr id="42" name="Oval 456"/>
          <p:cNvSpPr>
            <a:spLocks noChangeArrowheads="1"/>
          </p:cNvSpPr>
          <p:nvPr/>
        </p:nvSpPr>
        <p:spPr bwMode="auto">
          <a:xfrm>
            <a:off x="3565525" y="2205062"/>
            <a:ext cx="4897438" cy="2879725"/>
          </a:xfrm>
          <a:prstGeom prst="ellipse">
            <a:avLst/>
          </a:prstGeom>
          <a:gradFill rotWithShape="0">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12700">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3" name="AutoShape 457"/>
          <p:cNvSpPr>
            <a:spLocks noChangeArrowheads="1"/>
          </p:cNvSpPr>
          <p:nvPr/>
        </p:nvSpPr>
        <p:spPr bwMode="auto">
          <a:xfrm>
            <a:off x="3043239" y="4529161"/>
            <a:ext cx="6118225" cy="143986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tx1">
                  <a:alpha val="20000"/>
                </a:schemeClr>
              </a:gs>
              <a:gs pos="50000">
                <a:schemeClr val="bg1">
                  <a:alpha val="0"/>
                </a:schemeClr>
              </a:gs>
              <a:gs pos="100000">
                <a:schemeClr val="tx1">
                  <a:alpha val="20000"/>
                </a:schemeClr>
              </a:gs>
            </a:gsLst>
            <a:lin ang="5400000" scaled="1"/>
          </a:gradFill>
          <a:ln w="12700" cap="rnd" algn="ctr">
            <a:noFill/>
            <a:round/>
          </a:ln>
          <a:effectLst/>
        </p:spPr>
        <p:txBody>
          <a:bodyPr wrap="none" anchor="ctr"/>
          <a:lstStyle/>
          <a:p>
            <a:pPr>
              <a:defRPr/>
            </a:pPr>
            <a:endParaRPr lang="zh-CN" altLang="en-US"/>
          </a:p>
        </p:txBody>
      </p:sp>
      <p:sp>
        <p:nvSpPr>
          <p:cNvPr id="44" name="AutoShape 458"/>
          <p:cNvSpPr>
            <a:spLocks noChangeArrowheads="1"/>
          </p:cNvSpPr>
          <p:nvPr/>
        </p:nvSpPr>
        <p:spPr bwMode="auto">
          <a:xfrm>
            <a:off x="2264348" y="4221187"/>
            <a:ext cx="7558088" cy="20161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tx1">
                  <a:alpha val="60001"/>
                </a:schemeClr>
              </a:gs>
              <a:gs pos="50000">
                <a:schemeClr val="bg1">
                  <a:alpha val="0"/>
                </a:schemeClr>
              </a:gs>
              <a:gs pos="100000">
                <a:schemeClr val="tx1">
                  <a:alpha val="60001"/>
                </a:schemeClr>
              </a:gs>
            </a:gsLst>
            <a:lin ang="0" scaled="1"/>
          </a:gradFill>
          <a:ln w="12700" cap="rnd" algn="ctr">
            <a:noFill/>
            <a:round/>
          </a:ln>
          <a:effectLst/>
        </p:spPr>
        <p:txBody>
          <a:bodyPr wrap="none" anchor="ctr"/>
          <a:lstStyle/>
          <a:p>
            <a:pPr>
              <a:defRPr/>
            </a:pPr>
            <a:endParaRPr lang="zh-CN" altLang="en-US"/>
          </a:p>
        </p:txBody>
      </p:sp>
      <p:sp>
        <p:nvSpPr>
          <p:cNvPr id="45" name="AutoShape 459"/>
          <p:cNvSpPr>
            <a:spLocks noChangeArrowheads="1"/>
          </p:cNvSpPr>
          <p:nvPr/>
        </p:nvSpPr>
        <p:spPr bwMode="auto">
          <a:xfrm rot="19500000" flipV="1">
            <a:off x="9442451" y="4984773"/>
            <a:ext cx="360363" cy="215900"/>
          </a:xfrm>
          <a:custGeom>
            <a:avLst/>
            <a:gdLst>
              <a:gd name="T0" fmla="*/ 1584537299 w 21600"/>
              <a:gd name="T1" fmla="*/ 107800129 h 21600"/>
              <a:gd name="T2" fmla="*/ 836701441 w 21600"/>
              <a:gd name="T3" fmla="*/ 215600249 h 21600"/>
              <a:gd name="T4" fmla="*/ 88860878 w 21600"/>
              <a:gd name="T5" fmla="*/ 107800129 h 21600"/>
              <a:gd name="T6" fmla="*/ 836701441 w 21600"/>
              <a:gd name="T7" fmla="*/ 0 h 21600"/>
              <a:gd name="T8" fmla="*/ 0 60000 65536"/>
              <a:gd name="T9" fmla="*/ 0 60000 65536"/>
              <a:gd name="T10" fmla="*/ 0 60000 65536"/>
              <a:gd name="T11" fmla="*/ 0 60000 65536"/>
              <a:gd name="T12" fmla="*/ 2947 w 21600"/>
              <a:gd name="T13" fmla="*/ 2947 h 21600"/>
              <a:gd name="T14" fmla="*/ 18653 w 21600"/>
              <a:gd name="T15" fmla="*/ 18653 h 21600"/>
            </a:gdLst>
            <a:ahLst/>
            <a:cxnLst>
              <a:cxn ang="T8">
                <a:pos x="T0" y="T1"/>
              </a:cxn>
              <a:cxn ang="T9">
                <a:pos x="T2" y="T3"/>
              </a:cxn>
              <a:cxn ang="T10">
                <a:pos x="T4" y="T5"/>
              </a:cxn>
              <a:cxn ang="T11">
                <a:pos x="T6" y="T7"/>
              </a:cxn>
            </a:cxnLst>
            <a:rect l="T12" t="T13" r="T14" b="T15"/>
            <a:pathLst>
              <a:path w="21600" h="21600">
                <a:moveTo>
                  <a:pt x="0" y="0"/>
                </a:moveTo>
                <a:lnTo>
                  <a:pt x="2294" y="21600"/>
                </a:lnTo>
                <a:lnTo>
                  <a:pt x="19306" y="21600"/>
                </a:lnTo>
                <a:lnTo>
                  <a:pt x="21600" y="0"/>
                </a:lnTo>
                <a:lnTo>
                  <a:pt x="0" y="0"/>
                </a:lnTo>
                <a:close/>
              </a:path>
            </a:pathLst>
          </a:custGeom>
          <a:gradFill rotWithShape="1">
            <a:gsLst>
              <a:gs pos="0">
                <a:srgbClr val="005CE4">
                  <a:alpha val="0"/>
                </a:srgbClr>
              </a:gs>
              <a:gs pos="100000">
                <a:schemeClr val="tx1">
                  <a:alpha val="60001"/>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6" name="AutoShape 460"/>
          <p:cNvSpPr>
            <a:spLocks noChangeArrowheads="1"/>
          </p:cNvSpPr>
          <p:nvPr/>
        </p:nvSpPr>
        <p:spPr bwMode="auto">
          <a:xfrm rot="600000" flipV="1">
            <a:off x="7291388" y="4922861"/>
            <a:ext cx="2303462" cy="215900"/>
          </a:xfrm>
          <a:custGeom>
            <a:avLst/>
            <a:gdLst>
              <a:gd name="T0" fmla="*/ 2147483647 w 21600"/>
              <a:gd name="T1" fmla="*/ 107800129 h 21600"/>
              <a:gd name="T2" fmla="*/ 2147483647 w 21600"/>
              <a:gd name="T3" fmla="*/ 215600249 h 21600"/>
              <a:gd name="T4" fmla="*/ 2147483647 w 21600"/>
              <a:gd name="T5" fmla="*/ 107800129 h 21600"/>
              <a:gd name="T6" fmla="*/ 2147483647 w 21600"/>
              <a:gd name="T7" fmla="*/ 0 h 21600"/>
              <a:gd name="T8" fmla="*/ 0 60000 65536"/>
              <a:gd name="T9" fmla="*/ 0 60000 65536"/>
              <a:gd name="T10" fmla="*/ 0 60000 65536"/>
              <a:gd name="T11" fmla="*/ 0 60000 65536"/>
              <a:gd name="T12" fmla="*/ 2467 w 21600"/>
              <a:gd name="T13" fmla="*/ 2467 h 21600"/>
              <a:gd name="T14" fmla="*/ 19133 w 21600"/>
              <a:gd name="T15" fmla="*/ 19133 h 21600"/>
            </a:gdLst>
            <a:ahLst/>
            <a:cxnLst>
              <a:cxn ang="T8">
                <a:pos x="T0" y="T1"/>
              </a:cxn>
              <a:cxn ang="T9">
                <a:pos x="T2" y="T3"/>
              </a:cxn>
              <a:cxn ang="T10">
                <a:pos x="T4" y="T5"/>
              </a:cxn>
              <a:cxn ang="T11">
                <a:pos x="T6" y="T7"/>
              </a:cxn>
            </a:cxnLst>
            <a:rect l="T12" t="T13" r="T14" b="T15"/>
            <a:pathLst>
              <a:path w="21600" h="21600">
                <a:moveTo>
                  <a:pt x="0" y="0"/>
                </a:moveTo>
                <a:lnTo>
                  <a:pt x="1334" y="21600"/>
                </a:lnTo>
                <a:lnTo>
                  <a:pt x="20266" y="21600"/>
                </a:lnTo>
                <a:lnTo>
                  <a:pt x="21600" y="0"/>
                </a:lnTo>
                <a:lnTo>
                  <a:pt x="0" y="0"/>
                </a:lnTo>
                <a:close/>
              </a:path>
            </a:pathLst>
          </a:custGeom>
          <a:gradFill rotWithShape="1">
            <a:gsLst>
              <a:gs pos="0">
                <a:srgbClr val="005CE4">
                  <a:alpha val="0"/>
                </a:srgbClr>
              </a:gs>
              <a:gs pos="100000">
                <a:schemeClr val="tx1">
                  <a:alpha val="60001"/>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7" name="AutoShape 461"/>
          <p:cNvSpPr>
            <a:spLocks noChangeArrowheads="1"/>
          </p:cNvSpPr>
          <p:nvPr/>
        </p:nvSpPr>
        <p:spPr bwMode="auto">
          <a:xfrm rot="21000000" flipV="1">
            <a:off x="2519363" y="4932386"/>
            <a:ext cx="2303462" cy="215900"/>
          </a:xfrm>
          <a:custGeom>
            <a:avLst/>
            <a:gdLst>
              <a:gd name="T0" fmla="*/ 2147483647 w 21600"/>
              <a:gd name="T1" fmla="*/ 107800129 h 21600"/>
              <a:gd name="T2" fmla="*/ 2147483647 w 21600"/>
              <a:gd name="T3" fmla="*/ 215600249 h 21600"/>
              <a:gd name="T4" fmla="*/ 2147483647 w 21600"/>
              <a:gd name="T5" fmla="*/ 107800129 h 21600"/>
              <a:gd name="T6" fmla="*/ 2147483647 w 21600"/>
              <a:gd name="T7" fmla="*/ 0 h 21600"/>
              <a:gd name="T8" fmla="*/ 0 60000 65536"/>
              <a:gd name="T9" fmla="*/ 0 60000 65536"/>
              <a:gd name="T10" fmla="*/ 0 60000 65536"/>
              <a:gd name="T11" fmla="*/ 0 60000 65536"/>
              <a:gd name="T12" fmla="*/ 2467 w 21600"/>
              <a:gd name="T13" fmla="*/ 2467 h 21600"/>
              <a:gd name="T14" fmla="*/ 19133 w 21600"/>
              <a:gd name="T15" fmla="*/ 19133 h 21600"/>
            </a:gdLst>
            <a:ahLst/>
            <a:cxnLst>
              <a:cxn ang="T8">
                <a:pos x="T0" y="T1"/>
              </a:cxn>
              <a:cxn ang="T9">
                <a:pos x="T2" y="T3"/>
              </a:cxn>
              <a:cxn ang="T10">
                <a:pos x="T4" y="T5"/>
              </a:cxn>
              <a:cxn ang="T11">
                <a:pos x="T6" y="T7"/>
              </a:cxn>
            </a:cxnLst>
            <a:rect l="T12" t="T13" r="T14" b="T15"/>
            <a:pathLst>
              <a:path w="21600" h="21600">
                <a:moveTo>
                  <a:pt x="0" y="0"/>
                </a:moveTo>
                <a:lnTo>
                  <a:pt x="1334" y="21600"/>
                </a:lnTo>
                <a:lnTo>
                  <a:pt x="20266" y="21600"/>
                </a:lnTo>
                <a:lnTo>
                  <a:pt x="21600" y="0"/>
                </a:lnTo>
                <a:lnTo>
                  <a:pt x="0" y="0"/>
                </a:lnTo>
                <a:close/>
              </a:path>
            </a:pathLst>
          </a:custGeom>
          <a:gradFill rotWithShape="1">
            <a:gsLst>
              <a:gs pos="0">
                <a:srgbClr val="005CE4">
                  <a:alpha val="0"/>
                </a:srgbClr>
              </a:gs>
              <a:gs pos="100000">
                <a:schemeClr val="tx1">
                  <a:alpha val="60001"/>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8" name="AutoShape 462"/>
          <p:cNvSpPr>
            <a:spLocks noChangeArrowheads="1"/>
          </p:cNvSpPr>
          <p:nvPr/>
        </p:nvSpPr>
        <p:spPr bwMode="auto">
          <a:xfrm rot="2086789" flipV="1">
            <a:off x="2332038" y="4984773"/>
            <a:ext cx="360362" cy="215900"/>
          </a:xfrm>
          <a:custGeom>
            <a:avLst/>
            <a:gdLst>
              <a:gd name="T0" fmla="*/ 1584519605 w 21600"/>
              <a:gd name="T1" fmla="*/ 107800129 h 21600"/>
              <a:gd name="T2" fmla="*/ 836690110 w 21600"/>
              <a:gd name="T3" fmla="*/ 215600249 h 21600"/>
              <a:gd name="T4" fmla="*/ 88860114 w 21600"/>
              <a:gd name="T5" fmla="*/ 107800129 h 21600"/>
              <a:gd name="T6" fmla="*/ 836690110 w 21600"/>
              <a:gd name="T7" fmla="*/ 0 h 21600"/>
              <a:gd name="T8" fmla="*/ 0 60000 65536"/>
              <a:gd name="T9" fmla="*/ 0 60000 65536"/>
              <a:gd name="T10" fmla="*/ 0 60000 65536"/>
              <a:gd name="T11" fmla="*/ 0 60000 65536"/>
              <a:gd name="T12" fmla="*/ 2947 w 21600"/>
              <a:gd name="T13" fmla="*/ 2947 h 21600"/>
              <a:gd name="T14" fmla="*/ 18653 w 21600"/>
              <a:gd name="T15" fmla="*/ 18653 h 21600"/>
            </a:gdLst>
            <a:ahLst/>
            <a:cxnLst>
              <a:cxn ang="T8">
                <a:pos x="T0" y="T1"/>
              </a:cxn>
              <a:cxn ang="T9">
                <a:pos x="T2" y="T3"/>
              </a:cxn>
              <a:cxn ang="T10">
                <a:pos x="T4" y="T5"/>
              </a:cxn>
              <a:cxn ang="T11">
                <a:pos x="T6" y="T7"/>
              </a:cxn>
            </a:cxnLst>
            <a:rect l="T12" t="T13" r="T14" b="T15"/>
            <a:pathLst>
              <a:path w="21600" h="21600">
                <a:moveTo>
                  <a:pt x="0" y="0"/>
                </a:moveTo>
                <a:lnTo>
                  <a:pt x="2294" y="21600"/>
                </a:lnTo>
                <a:lnTo>
                  <a:pt x="19306" y="21600"/>
                </a:lnTo>
                <a:lnTo>
                  <a:pt x="21600" y="0"/>
                </a:lnTo>
                <a:lnTo>
                  <a:pt x="0" y="0"/>
                </a:lnTo>
                <a:close/>
              </a:path>
            </a:pathLst>
          </a:custGeom>
          <a:gradFill rotWithShape="1">
            <a:gsLst>
              <a:gs pos="0">
                <a:srgbClr val="005CE4">
                  <a:alpha val="0"/>
                </a:srgbClr>
              </a:gs>
              <a:gs pos="100000">
                <a:schemeClr val="tx1">
                  <a:alpha val="60001"/>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9" name="Rectangle 463"/>
          <p:cNvSpPr>
            <a:spLocks noChangeArrowheads="1"/>
          </p:cNvSpPr>
          <p:nvPr/>
        </p:nvSpPr>
        <p:spPr bwMode="auto">
          <a:xfrm>
            <a:off x="2538413" y="2646386"/>
            <a:ext cx="2303462" cy="2303462"/>
          </a:xfrm>
          <a:prstGeom prst="rect">
            <a:avLst/>
          </a:prstGeom>
          <a:gradFill rotWithShape="0">
            <a:gsLst>
              <a:gs pos="0">
                <a:srgbClr val="214C4F"/>
              </a:gs>
              <a:gs pos="100000">
                <a:schemeClr val="tx1"/>
              </a:gs>
            </a:gsLst>
            <a:lin ang="5400000" scaled="1"/>
          </a:gradFill>
          <a:ln w="9525">
            <a:miter lim="800000"/>
          </a:ln>
          <a:scene3d>
            <a:camera prst="legacyPerspectiveTopLeft">
              <a:rot lat="0" lon="20399993" rev="0"/>
            </a:camera>
            <a:lightRig rig="legacyFlat3" dir="b"/>
          </a:scene3d>
          <a:sp3d extrusionH="430200" prstMaterial="legacyMatte">
            <a:bevelT w="13500" h="13500" prst="angle"/>
            <a:bevelB w="13500" h="13500" prst="angle"/>
            <a:extrusionClr>
              <a:srgbClr val="214C4F"/>
            </a:extrusionClr>
            <a:contourClr>
              <a:srgbClr val="214C4F"/>
            </a:contourClr>
          </a:sp3d>
        </p:spPr>
        <p:txBody>
          <a:bodyPr wrap="none" anchor="ctr">
            <a:flatTx/>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0" name="Rectangle 464"/>
          <p:cNvSpPr>
            <a:spLocks noChangeArrowheads="1"/>
          </p:cNvSpPr>
          <p:nvPr/>
        </p:nvSpPr>
        <p:spPr bwMode="auto">
          <a:xfrm>
            <a:off x="2574926" y="2682899"/>
            <a:ext cx="2232025" cy="2232025"/>
          </a:xfrm>
          <a:prstGeom prst="rect">
            <a:avLst/>
          </a:prstGeom>
          <a:gradFill rotWithShape="0">
            <a:gsLst>
              <a:gs pos="0">
                <a:schemeClr val="bg1"/>
              </a:gs>
              <a:gs pos="100000">
                <a:schemeClr val="bg2">
                  <a:alpha val="60001"/>
                </a:schemeClr>
              </a:gs>
            </a:gsLst>
            <a:lin ang="2700000" scaled="1"/>
          </a:gradFill>
          <a:ln w="9525">
            <a:miter lim="800000"/>
          </a:ln>
          <a:scene3d>
            <a:camera prst="legacyPerspectiveTopLeft">
              <a:rot lat="0" lon="20399993" rev="0"/>
            </a:camera>
            <a:lightRig rig="legacyFlat3" dir="b"/>
          </a:scene3d>
          <a:sp3d prstMaterial="legacyMatte">
            <a:bevelT w="13500" h="13500" prst="angle"/>
            <a:bevelB w="13500" h="13500" prst="angle"/>
            <a:extrusionClr>
              <a:schemeClr val="bg1"/>
            </a:extrusionClr>
            <a:contourClr>
              <a:schemeClr val="bg1"/>
            </a:contourClr>
          </a:sp3d>
        </p:spPr>
        <p:txBody>
          <a:bodyPr wrap="none" anchor="ctr">
            <a:flatTx/>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1" name="Rectangle 465"/>
          <p:cNvSpPr>
            <a:spLocks noChangeArrowheads="1"/>
          </p:cNvSpPr>
          <p:nvPr/>
        </p:nvSpPr>
        <p:spPr bwMode="auto">
          <a:xfrm>
            <a:off x="7291388" y="2646386"/>
            <a:ext cx="2303462" cy="2303462"/>
          </a:xfrm>
          <a:prstGeom prst="rect">
            <a:avLst/>
          </a:prstGeom>
          <a:gradFill rotWithShape="0">
            <a:gsLst>
              <a:gs pos="0">
                <a:srgbClr val="214C4F"/>
              </a:gs>
              <a:gs pos="100000">
                <a:schemeClr val="tx1"/>
              </a:gs>
            </a:gsLst>
            <a:lin ang="5400000" scaled="1"/>
          </a:gradFill>
          <a:ln w="9525">
            <a:miter lim="800000"/>
          </a:ln>
          <a:scene3d>
            <a:camera prst="legacyPerspectiveTopRight">
              <a:rot lat="0" lon="1200000" rev="0"/>
            </a:camera>
            <a:lightRig rig="legacyFlat3" dir="b"/>
          </a:scene3d>
          <a:sp3d extrusionH="430200" prstMaterial="legacyMatte">
            <a:bevelT w="13500" h="13500" prst="angle"/>
            <a:bevelB w="13500" h="13500" prst="angle"/>
            <a:extrusionClr>
              <a:srgbClr val="214C4F"/>
            </a:extrusionClr>
            <a:contourClr>
              <a:srgbClr val="214C4F"/>
            </a:contourClr>
          </a:sp3d>
        </p:spPr>
        <p:txBody>
          <a:bodyPr wrap="none" anchor="ctr">
            <a:flatTx/>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2" name="Rectangle 466"/>
          <p:cNvSpPr>
            <a:spLocks noChangeArrowheads="1"/>
          </p:cNvSpPr>
          <p:nvPr/>
        </p:nvSpPr>
        <p:spPr bwMode="auto">
          <a:xfrm>
            <a:off x="7327901" y="2682899"/>
            <a:ext cx="2232025" cy="2232025"/>
          </a:xfrm>
          <a:prstGeom prst="rect">
            <a:avLst/>
          </a:prstGeom>
          <a:gradFill rotWithShape="0">
            <a:gsLst>
              <a:gs pos="0">
                <a:schemeClr val="bg2">
                  <a:alpha val="60001"/>
                </a:schemeClr>
              </a:gs>
              <a:gs pos="100000">
                <a:schemeClr val="bg1"/>
              </a:gs>
            </a:gsLst>
            <a:lin ang="18900000" scaled="1"/>
          </a:gradFill>
          <a:ln w="9525">
            <a:miter lim="800000"/>
          </a:ln>
          <a:scene3d>
            <a:camera prst="legacyPerspectiveTopRight">
              <a:rot lat="0" lon="1200000" rev="0"/>
            </a:camera>
            <a:lightRig rig="legacyFlat3" dir="b"/>
          </a:scene3d>
          <a:sp3d prstMaterial="legacyMatte">
            <a:bevelT w="13500" h="13500" prst="angle"/>
            <a:bevelB w="13500" h="13500" prst="angle"/>
            <a:extrusionClr>
              <a:schemeClr val="bg1"/>
            </a:extrusionClr>
            <a:contourClr>
              <a:schemeClr val="bg2"/>
            </a:contourClr>
          </a:sp3d>
        </p:spPr>
        <p:txBody>
          <a:bodyPr wrap="none" anchor="ctr">
            <a:flatTx/>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3" name="AutoShape 467"/>
          <p:cNvSpPr>
            <a:spLocks noChangeArrowheads="1"/>
          </p:cNvSpPr>
          <p:nvPr/>
        </p:nvSpPr>
        <p:spPr bwMode="auto">
          <a:xfrm rot="10800000" flipH="1">
            <a:off x="2971801" y="2727348"/>
            <a:ext cx="6118225" cy="21605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019" y="6443"/>
                </a:moveTo>
                <a:cubicBezTo>
                  <a:pt x="13888" y="5347"/>
                  <a:pt x="12374" y="4735"/>
                  <a:pt x="10800" y="4735"/>
                </a:cubicBezTo>
                <a:cubicBezTo>
                  <a:pt x="8247" y="4734"/>
                  <a:pt x="5968" y="6332"/>
                  <a:pt x="5098" y="8732"/>
                </a:cubicBezTo>
                <a:lnTo>
                  <a:pt x="646" y="7118"/>
                </a:lnTo>
                <a:cubicBezTo>
                  <a:pt x="2196" y="2845"/>
                  <a:pt x="6255" y="-1"/>
                  <a:pt x="10800" y="0"/>
                </a:cubicBezTo>
                <a:cubicBezTo>
                  <a:pt x="13604" y="0"/>
                  <a:pt x="16299" y="1091"/>
                  <a:pt x="18313" y="3042"/>
                </a:cubicBezTo>
                <a:lnTo>
                  <a:pt x="20192" y="1102"/>
                </a:lnTo>
                <a:lnTo>
                  <a:pt x="20307" y="8268"/>
                </a:lnTo>
                <a:lnTo>
                  <a:pt x="13141" y="8382"/>
                </a:lnTo>
                <a:lnTo>
                  <a:pt x="15019" y="6443"/>
                </a:lnTo>
                <a:close/>
              </a:path>
            </a:pathLst>
          </a:custGeom>
          <a:noFill/>
          <a:ln w="28575" cap="rnd" algn="ctr">
            <a:solidFill>
              <a:schemeClr val="tx1"/>
            </a:solidFill>
            <a:miter lim="800000"/>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4" name="Text Box 470"/>
          <p:cNvSpPr txBox="1">
            <a:spLocks noChangeArrowheads="1"/>
          </p:cNvSpPr>
          <p:nvPr/>
        </p:nvSpPr>
        <p:spPr bwMode="auto">
          <a:xfrm>
            <a:off x="3181449" y="3140099"/>
            <a:ext cx="931665" cy="538609"/>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85725" indent="-85725"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900" b="1" dirty="0">
                <a:solidFill>
                  <a:srgbClr val="660033"/>
                </a:solidFill>
                <a:latin typeface="+mn-ea"/>
                <a:ea typeface="+mn-ea"/>
                <a:cs typeface="Segoe Print" panose="02000600000000000000" charset="0"/>
              </a:rPr>
              <a:t>银行</a:t>
            </a:r>
            <a:endParaRPr lang="en-US" altLang="ko-KR" sz="2900" b="1" dirty="0">
              <a:solidFill>
                <a:srgbClr val="660033"/>
              </a:solidFill>
              <a:latin typeface="+mn-ea"/>
              <a:ea typeface="+mn-ea"/>
              <a:cs typeface="Segoe Print" panose="02000600000000000000" charset="0"/>
            </a:endParaRPr>
          </a:p>
        </p:txBody>
      </p:sp>
      <p:sp>
        <p:nvSpPr>
          <p:cNvPr id="55" name="Text Box 471"/>
          <p:cNvSpPr txBox="1">
            <a:spLocks noChangeArrowheads="1"/>
          </p:cNvSpPr>
          <p:nvPr/>
        </p:nvSpPr>
        <p:spPr bwMode="auto">
          <a:xfrm>
            <a:off x="7607300" y="3140098"/>
            <a:ext cx="1728788" cy="5334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5725" indent="-85725"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900" b="1" dirty="0">
                <a:solidFill>
                  <a:srgbClr val="660033"/>
                </a:solidFill>
                <a:latin typeface="微软雅黑" pitchFamily="34" charset="-122"/>
                <a:ea typeface="微软雅黑" pitchFamily="34" charset="-122"/>
                <a:cs typeface="Segoe Print" panose="02000600000000000000" charset="0"/>
              </a:rPr>
              <a:t>企业</a:t>
            </a:r>
            <a:endParaRPr lang="en-US" altLang="ko-KR" sz="2900" b="1" dirty="0">
              <a:solidFill>
                <a:srgbClr val="660033"/>
              </a:solidFill>
              <a:latin typeface="微软雅黑" pitchFamily="34" charset="-122"/>
              <a:ea typeface="微软雅黑" pitchFamily="34" charset="-122"/>
              <a:cs typeface="Segoe Print" panose="02000600000000000000" charset="0"/>
            </a:endParaRPr>
          </a:p>
        </p:txBody>
      </p:sp>
      <p:sp>
        <p:nvSpPr>
          <p:cNvPr id="56" name="AutoShape 472"/>
          <p:cNvSpPr>
            <a:spLocks noChangeArrowheads="1"/>
          </p:cNvSpPr>
          <p:nvPr/>
        </p:nvSpPr>
        <p:spPr bwMode="auto">
          <a:xfrm rot="10800000" flipH="1">
            <a:off x="2971801" y="2717823"/>
            <a:ext cx="6118225" cy="21605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019" y="6443"/>
                </a:moveTo>
                <a:cubicBezTo>
                  <a:pt x="13888" y="5347"/>
                  <a:pt x="12374" y="4735"/>
                  <a:pt x="10800" y="4735"/>
                </a:cubicBezTo>
                <a:cubicBezTo>
                  <a:pt x="8247" y="4734"/>
                  <a:pt x="5968" y="6332"/>
                  <a:pt x="5098" y="8732"/>
                </a:cubicBezTo>
                <a:lnTo>
                  <a:pt x="646" y="7118"/>
                </a:lnTo>
                <a:cubicBezTo>
                  <a:pt x="2196" y="2845"/>
                  <a:pt x="6255" y="-1"/>
                  <a:pt x="10800" y="0"/>
                </a:cubicBezTo>
                <a:cubicBezTo>
                  <a:pt x="13604" y="0"/>
                  <a:pt x="16299" y="1091"/>
                  <a:pt x="18313" y="3042"/>
                </a:cubicBezTo>
                <a:lnTo>
                  <a:pt x="20192" y="1102"/>
                </a:lnTo>
                <a:lnTo>
                  <a:pt x="20307" y="8268"/>
                </a:lnTo>
                <a:lnTo>
                  <a:pt x="13141" y="8382"/>
                </a:lnTo>
                <a:lnTo>
                  <a:pt x="15019" y="6443"/>
                </a:lnTo>
                <a:close/>
              </a:path>
            </a:pathLst>
          </a:custGeom>
          <a:gradFill rotWithShape="1">
            <a:gsLst>
              <a:gs pos="0">
                <a:srgbClr val="2F1800"/>
              </a:gs>
              <a:gs pos="50000">
                <a:srgbClr val="663300"/>
              </a:gs>
              <a:gs pos="100000">
                <a:srgbClr val="2F1800"/>
              </a:gs>
            </a:gsLst>
            <a:lin ang="0" scaled="1"/>
          </a:gradFill>
          <a:ln>
            <a:noFill/>
          </a:ln>
          <a:extLst>
            <a:ext uri="{91240B29-F687-4F45-9708-019B960494DF}">
              <a14:hiddenLine xmlns:a14="http://schemas.microsoft.com/office/drawing/2010/main" w="38100">
                <a:solidFill>
                  <a:srgbClr val="000000"/>
                </a:solidFill>
                <a:miter lim="800000"/>
                <a:headEnd/>
                <a:tailEnd/>
              </a14:hiddenLine>
            </a:ext>
          </a:extLst>
        </p:spPr>
        <p:txBody>
          <a:bodyPr wrap="none" anchor="ctr"/>
          <a:lstStyle/>
          <a:p>
            <a:endParaRPr lang="zh-CN" altLang="en-US"/>
          </a:p>
        </p:txBody>
      </p:sp>
      <p:sp>
        <p:nvSpPr>
          <p:cNvPr id="57" name="AutoShape 473"/>
          <p:cNvSpPr>
            <a:spLocks noChangeArrowheads="1"/>
          </p:cNvSpPr>
          <p:nvPr/>
        </p:nvSpPr>
        <p:spPr bwMode="auto">
          <a:xfrm rot="10800000" flipH="1">
            <a:off x="2971801" y="2665437"/>
            <a:ext cx="6118225" cy="2160587"/>
          </a:xfrm>
          <a:custGeom>
            <a:avLst/>
            <a:gdLst>
              <a:gd name="G0" fmla="+- -3009093 0 0"/>
              <a:gd name="G1" fmla="+- -10490171 0 0"/>
              <a:gd name="G2" fmla="+- -3009093 0 -10490171"/>
              <a:gd name="G3" fmla="+- 10800 0 0"/>
              <a:gd name="G4" fmla="+- 0 0 -3009093"/>
              <a:gd name="T0" fmla="*/ 360 256 1"/>
              <a:gd name="T1" fmla="*/ 0 256 1"/>
              <a:gd name="G5" fmla="+- G2 T0 T1"/>
              <a:gd name="G6" fmla="?: G2 G2 G5"/>
              <a:gd name="G7" fmla="+- 0 0 G6"/>
              <a:gd name="G8" fmla="+- 6065 0 0"/>
              <a:gd name="G9" fmla="+- 0 0 -10490171"/>
              <a:gd name="G10" fmla="+- 6065 0 2700"/>
              <a:gd name="G11" fmla="cos G10 -3009093"/>
              <a:gd name="G12" fmla="sin G10 -3009093"/>
              <a:gd name="G13" fmla="cos 13500 -3009093"/>
              <a:gd name="G14" fmla="sin 13500 -3009093"/>
              <a:gd name="G15" fmla="+- G11 10800 0"/>
              <a:gd name="G16" fmla="+- G12 10800 0"/>
              <a:gd name="G17" fmla="+- G13 10800 0"/>
              <a:gd name="G18" fmla="+- G14 10800 0"/>
              <a:gd name="G19" fmla="*/ 6065 1 2"/>
              <a:gd name="G20" fmla="+- G19 5400 0"/>
              <a:gd name="G21" fmla="cos G20 -3009093"/>
              <a:gd name="G22" fmla="sin G20 -3009093"/>
              <a:gd name="G23" fmla="+- G21 10800 0"/>
              <a:gd name="G24" fmla="+- G12 G23 G22"/>
              <a:gd name="G25" fmla="+- G22 G23 G11"/>
              <a:gd name="G26" fmla="cos 10800 -3009093"/>
              <a:gd name="G27" fmla="sin 10800 -3009093"/>
              <a:gd name="G28" fmla="cos 6065 -3009093"/>
              <a:gd name="G29" fmla="sin 6065 -3009093"/>
              <a:gd name="G30" fmla="+- G26 10800 0"/>
              <a:gd name="G31" fmla="+- G27 10800 0"/>
              <a:gd name="G32" fmla="+- G28 10800 0"/>
              <a:gd name="G33" fmla="+- G29 10800 0"/>
              <a:gd name="G34" fmla="+- G19 5400 0"/>
              <a:gd name="G35" fmla="cos G34 -10490171"/>
              <a:gd name="G36" fmla="sin G34 -10490171"/>
              <a:gd name="G37" fmla="+/ -10490171 -3009093 2"/>
              <a:gd name="T2" fmla="*/ 180 256 1"/>
              <a:gd name="T3" fmla="*/ 0 256 1"/>
              <a:gd name="G38" fmla="+- G37 T2 T3"/>
              <a:gd name="G39" fmla="?: G2 G37 G38"/>
              <a:gd name="G40" fmla="cos 10800 G39"/>
              <a:gd name="G41" fmla="sin 10800 G39"/>
              <a:gd name="G42" fmla="cos 6065 G39"/>
              <a:gd name="G43" fmla="sin 6065 G39"/>
              <a:gd name="G44" fmla="+- G40 10800 0"/>
              <a:gd name="G45" fmla="+- G41 10800 0"/>
              <a:gd name="G46" fmla="+- G42 10800 0"/>
              <a:gd name="G47" fmla="+- G43 10800 0"/>
              <a:gd name="G48" fmla="+- G35 10800 0"/>
              <a:gd name="G49" fmla="+- G36 10800 0"/>
              <a:gd name="T4" fmla="*/ 8372 w 21600"/>
              <a:gd name="T5" fmla="*/ 276 h 21600"/>
              <a:gd name="T6" fmla="*/ 2872 w 21600"/>
              <a:gd name="T7" fmla="*/ 7925 h 21600"/>
              <a:gd name="T8" fmla="*/ 9436 w 21600"/>
              <a:gd name="T9" fmla="*/ 4890 h 21600"/>
              <a:gd name="T10" fmla="*/ 20192 w 21600"/>
              <a:gd name="T11" fmla="*/ 1102 h 21600"/>
              <a:gd name="T12" fmla="*/ 20307 w 21600"/>
              <a:gd name="T13" fmla="*/ 8268 h 21600"/>
              <a:gd name="T14" fmla="*/ 13141 w 21600"/>
              <a:gd name="T15" fmla="*/ 8382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019" y="6443"/>
                </a:moveTo>
                <a:cubicBezTo>
                  <a:pt x="13888" y="5347"/>
                  <a:pt x="12374" y="4735"/>
                  <a:pt x="10800" y="4735"/>
                </a:cubicBezTo>
                <a:cubicBezTo>
                  <a:pt x="8247" y="4734"/>
                  <a:pt x="5968" y="6332"/>
                  <a:pt x="5098" y="8732"/>
                </a:cubicBezTo>
                <a:lnTo>
                  <a:pt x="646" y="7118"/>
                </a:lnTo>
                <a:cubicBezTo>
                  <a:pt x="2196" y="2845"/>
                  <a:pt x="6255" y="-1"/>
                  <a:pt x="10800" y="0"/>
                </a:cubicBezTo>
                <a:cubicBezTo>
                  <a:pt x="13604" y="0"/>
                  <a:pt x="16299" y="1091"/>
                  <a:pt x="18313" y="3042"/>
                </a:cubicBezTo>
                <a:lnTo>
                  <a:pt x="20192" y="1102"/>
                </a:lnTo>
                <a:lnTo>
                  <a:pt x="20307" y="8268"/>
                </a:lnTo>
                <a:lnTo>
                  <a:pt x="13141" y="8382"/>
                </a:lnTo>
                <a:lnTo>
                  <a:pt x="15019" y="6443"/>
                </a:lnTo>
                <a:close/>
              </a:path>
            </a:pathLst>
          </a:custGeom>
          <a:gradFill rotWithShape="1">
            <a:gsLst>
              <a:gs pos="0">
                <a:srgbClr val="BBE0E3">
                  <a:alpha val="0"/>
                </a:srgbClr>
              </a:gs>
              <a:gs pos="50000">
                <a:srgbClr val="FFFFFF"/>
              </a:gs>
              <a:gs pos="100000">
                <a:srgbClr val="BBE0E3">
                  <a:alpha val="0"/>
                </a:srgbClr>
              </a:gs>
            </a:gsLst>
            <a:lin ang="0" scaled="1"/>
          </a:gradFill>
          <a:ln w="38100" cap="rnd" algn="ctr">
            <a:noFill/>
            <a:miter lim="800000"/>
          </a:ln>
          <a:effectLst/>
        </p:spPr>
        <p:txBody>
          <a:bodyPr wrap="none" anchor="ctr"/>
          <a:lstStyle/>
          <a:p>
            <a:pPr>
              <a:defRPr/>
            </a:pPr>
            <a:endParaRPr lang="zh-CN" altLang="en-US"/>
          </a:p>
        </p:txBody>
      </p:sp>
      <p:grpSp>
        <p:nvGrpSpPr>
          <p:cNvPr id="58" name="Group 474"/>
          <p:cNvGrpSpPr/>
          <p:nvPr/>
        </p:nvGrpSpPr>
        <p:grpSpPr bwMode="auto">
          <a:xfrm>
            <a:off x="4841876" y="3870348"/>
            <a:ext cx="2371896" cy="719138"/>
            <a:chOff x="1389" y="992"/>
            <a:chExt cx="1406" cy="602"/>
          </a:xfrm>
        </p:grpSpPr>
        <p:sp>
          <p:nvSpPr>
            <p:cNvPr id="59" name="Freeform 475"/>
            <p:cNvSpPr/>
            <p:nvPr/>
          </p:nvSpPr>
          <p:spPr bwMode="auto">
            <a:xfrm>
              <a:off x="1389" y="1548"/>
              <a:ext cx="1406" cy="46"/>
            </a:xfrm>
            <a:custGeom>
              <a:avLst/>
              <a:gdLst>
                <a:gd name="T0" fmla="*/ 47 w 1406"/>
                <a:gd name="T1" fmla="*/ 0 h 91"/>
                <a:gd name="T2" fmla="*/ 1362 w 1406"/>
                <a:gd name="T3" fmla="*/ 0 h 91"/>
                <a:gd name="T4" fmla="*/ 1406 w 1406"/>
                <a:gd name="T5" fmla="*/ 12 h 91"/>
                <a:gd name="T6" fmla="*/ 0 w 1406"/>
                <a:gd name="T7" fmla="*/ 12 h 91"/>
                <a:gd name="T8" fmla="*/ 47 w 1406"/>
                <a:gd name="T9" fmla="*/ 0 h 91"/>
                <a:gd name="T10" fmla="*/ 0 60000 65536"/>
                <a:gd name="T11" fmla="*/ 0 60000 65536"/>
                <a:gd name="T12" fmla="*/ 0 60000 65536"/>
                <a:gd name="T13" fmla="*/ 0 60000 65536"/>
                <a:gd name="T14" fmla="*/ 0 60000 65536"/>
                <a:gd name="T15" fmla="*/ 0 w 1406"/>
                <a:gd name="T16" fmla="*/ 0 h 91"/>
                <a:gd name="T17" fmla="*/ 1406 w 1406"/>
                <a:gd name="T18" fmla="*/ 91 h 91"/>
              </a:gdLst>
              <a:ahLst/>
              <a:cxnLst>
                <a:cxn ang="T10">
                  <a:pos x="T0" y="T1"/>
                </a:cxn>
                <a:cxn ang="T11">
                  <a:pos x="T2" y="T3"/>
                </a:cxn>
                <a:cxn ang="T12">
                  <a:pos x="T4" y="T5"/>
                </a:cxn>
                <a:cxn ang="T13">
                  <a:pos x="T6" y="T7"/>
                </a:cxn>
                <a:cxn ang="T14">
                  <a:pos x="T8" y="T9"/>
                </a:cxn>
              </a:cxnLst>
              <a:rect l="T15" t="T16" r="T17" b="T18"/>
              <a:pathLst>
                <a:path w="1406" h="91">
                  <a:moveTo>
                    <a:pt x="47" y="0"/>
                  </a:moveTo>
                  <a:lnTo>
                    <a:pt x="1362" y="0"/>
                  </a:lnTo>
                  <a:lnTo>
                    <a:pt x="1406" y="91"/>
                  </a:lnTo>
                  <a:lnTo>
                    <a:pt x="0" y="91"/>
                  </a:lnTo>
                  <a:lnTo>
                    <a:pt x="47" y="0"/>
                  </a:lnTo>
                  <a:close/>
                </a:path>
              </a:pathLst>
            </a:custGeom>
            <a:gradFill rotWithShape="1">
              <a:gsLst>
                <a:gs pos="0">
                  <a:srgbClr val="A5A5A5"/>
                </a:gs>
                <a:gs pos="100000">
                  <a:srgbClr val="4C4C4C"/>
                </a:gs>
              </a:gsLst>
              <a:lin ang="5400000" scaled="1"/>
            </a:gradFill>
            <a:ln w="9525">
              <a:solidFill>
                <a:srgbClr val="969696"/>
              </a:solidFill>
              <a:round/>
            </a:ln>
          </p:spPr>
          <p:txBody>
            <a:bodyPr/>
            <a:lstStyle/>
            <a:p>
              <a:endParaRPr lang="zh-CN" altLang="en-US"/>
            </a:p>
          </p:txBody>
        </p:sp>
        <p:sp>
          <p:nvSpPr>
            <p:cNvPr id="60" name="Freeform 476"/>
            <p:cNvSpPr/>
            <p:nvPr/>
          </p:nvSpPr>
          <p:spPr bwMode="auto">
            <a:xfrm>
              <a:off x="1489" y="992"/>
              <a:ext cx="1203" cy="602"/>
            </a:xfrm>
            <a:custGeom>
              <a:avLst/>
              <a:gdLst>
                <a:gd name="T0" fmla="*/ 0 w 1203"/>
                <a:gd name="T1" fmla="*/ 602 h 602"/>
                <a:gd name="T2" fmla="*/ 0 w 1203"/>
                <a:gd name="T3" fmla="*/ 9 h 602"/>
                <a:gd name="T4" fmla="*/ 11 w 1203"/>
                <a:gd name="T5" fmla="*/ 0 h 602"/>
                <a:gd name="T6" fmla="*/ 1190 w 1203"/>
                <a:gd name="T7" fmla="*/ 0 h 602"/>
                <a:gd name="T8" fmla="*/ 1203 w 1203"/>
                <a:gd name="T9" fmla="*/ 11 h 602"/>
                <a:gd name="T10" fmla="*/ 1203 w 1203"/>
                <a:gd name="T11" fmla="*/ 599 h 602"/>
                <a:gd name="T12" fmla="*/ 0 w 1203"/>
                <a:gd name="T13" fmla="*/ 602 h 602"/>
                <a:gd name="T14" fmla="*/ 0 60000 65536"/>
                <a:gd name="T15" fmla="*/ 0 60000 65536"/>
                <a:gd name="T16" fmla="*/ 0 60000 65536"/>
                <a:gd name="T17" fmla="*/ 0 60000 65536"/>
                <a:gd name="T18" fmla="*/ 0 60000 65536"/>
                <a:gd name="T19" fmla="*/ 0 60000 65536"/>
                <a:gd name="T20" fmla="*/ 0 60000 65536"/>
                <a:gd name="T21" fmla="*/ 0 w 1203"/>
                <a:gd name="T22" fmla="*/ 0 h 602"/>
                <a:gd name="T23" fmla="*/ 1203 w 1203"/>
                <a:gd name="T24" fmla="*/ 602 h 6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3" h="602">
                  <a:moveTo>
                    <a:pt x="0" y="602"/>
                  </a:moveTo>
                  <a:lnTo>
                    <a:pt x="0" y="9"/>
                  </a:lnTo>
                  <a:lnTo>
                    <a:pt x="11" y="0"/>
                  </a:lnTo>
                  <a:lnTo>
                    <a:pt x="1190" y="0"/>
                  </a:lnTo>
                  <a:lnTo>
                    <a:pt x="1203" y="11"/>
                  </a:lnTo>
                  <a:lnTo>
                    <a:pt x="1203" y="599"/>
                  </a:lnTo>
                  <a:lnTo>
                    <a:pt x="0" y="602"/>
                  </a:lnTo>
                  <a:close/>
                </a:path>
              </a:pathLst>
            </a:custGeom>
            <a:gradFill rotWithShape="1">
              <a:gsLst>
                <a:gs pos="0">
                  <a:srgbClr val="F2F9FA"/>
                </a:gs>
                <a:gs pos="100000">
                  <a:srgbClr val="E7E7E7"/>
                </a:gs>
              </a:gsLst>
              <a:lin ang="5400000" scaled="1"/>
            </a:gradFill>
            <a:ln w="9525">
              <a:solidFill>
                <a:srgbClr val="969696"/>
              </a:solidFill>
              <a:round/>
            </a:ln>
          </p:spPr>
          <p:txBody>
            <a:bodyPr/>
            <a:lstStyle/>
            <a:p>
              <a:endParaRPr lang="zh-CN" altLang="en-US"/>
            </a:p>
          </p:txBody>
        </p:sp>
        <p:grpSp>
          <p:nvGrpSpPr>
            <p:cNvPr id="61" name="Group 477"/>
            <p:cNvGrpSpPr/>
            <p:nvPr/>
          </p:nvGrpSpPr>
          <p:grpSpPr bwMode="auto">
            <a:xfrm>
              <a:off x="1536" y="1042"/>
              <a:ext cx="1107" cy="548"/>
              <a:chOff x="1536" y="1042"/>
              <a:chExt cx="1107" cy="548"/>
            </a:xfrm>
          </p:grpSpPr>
          <p:sp>
            <p:nvSpPr>
              <p:cNvPr id="62" name="Rectangle 478"/>
              <p:cNvSpPr>
                <a:spLocks noChangeArrowheads="1"/>
              </p:cNvSpPr>
              <p:nvPr/>
            </p:nvSpPr>
            <p:spPr bwMode="auto">
              <a:xfrm>
                <a:off x="1536" y="1042"/>
                <a:ext cx="1107" cy="548"/>
              </a:xfrm>
              <a:prstGeom prst="rect">
                <a:avLst/>
              </a:prstGeom>
              <a:solidFill>
                <a:schemeClr val="accent1">
                  <a:alpha val="5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3" name="Rectangle 479"/>
              <p:cNvSpPr>
                <a:spLocks noChangeArrowheads="1"/>
              </p:cNvSpPr>
              <p:nvPr/>
            </p:nvSpPr>
            <p:spPr bwMode="auto">
              <a:xfrm>
                <a:off x="1542" y="1049"/>
                <a:ext cx="1094" cy="541"/>
              </a:xfrm>
              <a:prstGeom prst="rect">
                <a:avLst/>
              </a:prstGeom>
              <a:gradFill rotWithShape="0">
                <a:gsLst>
                  <a:gs pos="0">
                    <a:schemeClr val="bg1"/>
                  </a:gs>
                  <a:gs pos="100000">
                    <a:srgbClr val="006600">
                      <a:alpha val="20000"/>
                    </a:srgbClr>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sp>
        <p:nvSpPr>
          <p:cNvPr id="64" name="Text Box 480"/>
          <p:cNvSpPr txBox="1">
            <a:spLocks noChangeArrowheads="1"/>
          </p:cNvSpPr>
          <p:nvPr/>
        </p:nvSpPr>
        <p:spPr bwMode="auto">
          <a:xfrm>
            <a:off x="5099733" y="4005286"/>
            <a:ext cx="179568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85725" indent="-85725"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500" b="1" dirty="0">
                <a:latin typeface="+mn-ea"/>
                <a:ea typeface="+mn-ea"/>
                <a:cs typeface="Segoe Print" panose="02000600000000000000" charset="0"/>
              </a:rPr>
              <a:t>补偿性余额</a:t>
            </a:r>
            <a:endParaRPr lang="en-US" altLang="ko-KR" sz="2500" b="1" dirty="0">
              <a:latin typeface="+mn-ea"/>
              <a:ea typeface="+mn-ea"/>
              <a:cs typeface="Segoe Print" panose="02000600000000000000" charset="0"/>
            </a:endParaRPr>
          </a:p>
        </p:txBody>
      </p:sp>
      <p:sp>
        <p:nvSpPr>
          <p:cNvPr id="65" name="Text Box 481"/>
          <p:cNvSpPr txBox="1">
            <a:spLocks noChangeArrowheads="1"/>
          </p:cNvSpPr>
          <p:nvPr/>
        </p:nvSpPr>
        <p:spPr bwMode="auto">
          <a:xfrm>
            <a:off x="5024551" y="2954154"/>
            <a:ext cx="2077813" cy="402482"/>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55000"/>
              </a:lnSpc>
              <a:spcBef>
                <a:spcPct val="50000"/>
              </a:spcBef>
            </a:pPr>
            <a:r>
              <a:rPr lang="zh-CN" altLang="en-US" sz="3300" b="1" dirty="0">
                <a:solidFill>
                  <a:schemeClr val="tx2"/>
                </a:solidFill>
                <a:latin typeface="微软雅黑" pitchFamily="34" charset="-122"/>
                <a:ea typeface="微软雅黑" pitchFamily="34" charset="-122"/>
                <a:cs typeface="Segoe Print" panose="02000600000000000000" charset="0"/>
              </a:rPr>
              <a:t>作用</a:t>
            </a:r>
            <a:r>
              <a:rPr lang="en-US" altLang="zh-CN" sz="3300" b="1" dirty="0">
                <a:solidFill>
                  <a:schemeClr val="tx2"/>
                </a:solidFill>
                <a:latin typeface="微软雅黑" pitchFamily="34" charset="-122"/>
                <a:ea typeface="微软雅黑" pitchFamily="34" charset="-122"/>
                <a:cs typeface="Segoe Print" panose="02000600000000000000" charset="0"/>
              </a:rPr>
              <a:t>/</a:t>
            </a:r>
            <a:r>
              <a:rPr lang="zh-CN" altLang="en-US" sz="3300" b="1" dirty="0">
                <a:solidFill>
                  <a:schemeClr val="tx2"/>
                </a:solidFill>
                <a:latin typeface="微软雅黑" pitchFamily="34" charset="-122"/>
                <a:ea typeface="微软雅黑" pitchFamily="34" charset="-122"/>
                <a:cs typeface="Segoe Print" panose="02000600000000000000" charset="0"/>
              </a:rPr>
              <a:t>影响</a:t>
            </a:r>
            <a:endParaRPr lang="en-US" altLang="ko-KR" sz="3300" b="1" dirty="0">
              <a:solidFill>
                <a:schemeClr val="tx2"/>
              </a:solidFill>
              <a:latin typeface="微软雅黑" pitchFamily="34" charset="-122"/>
              <a:ea typeface="微软雅黑" pitchFamily="34" charset="-122"/>
              <a:cs typeface="Segoe Print" panose="02000600000000000000" charset="0"/>
            </a:endParaRPr>
          </a:p>
        </p:txBody>
      </p:sp>
      <p:sp>
        <p:nvSpPr>
          <p:cNvPr id="69" name="文本框 3"/>
          <p:cNvSpPr txBox="1"/>
          <p:nvPr>
            <p:custDataLst>
              <p:tags r:id="rId4"/>
            </p:custDataLst>
          </p:nvPr>
        </p:nvSpPr>
        <p:spPr>
          <a:xfrm>
            <a:off x="7467511" y="5580066"/>
            <a:ext cx="3737153" cy="960263"/>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marL="0" indent="347980">
              <a:lnSpc>
                <a:spcPct val="130000"/>
              </a:lnSpc>
            </a:pPr>
            <a:r>
              <a:rPr lang="zh-CN" sz="2400" b="1" dirty="0">
                <a:cs typeface="Times New Roman" panose="02020603050405020304" pitchFamily="18" charset="0"/>
                <a:sym typeface="+mn-ea"/>
              </a:rPr>
              <a:t>提高了借款的实际利率，</a:t>
            </a:r>
            <a:r>
              <a:rPr lang="en-US" altLang="zh-CN" sz="2400" b="1" dirty="0">
                <a:cs typeface="Times New Roman" panose="02020603050405020304" pitchFamily="18" charset="0"/>
                <a:sym typeface="+mn-ea"/>
              </a:rPr>
              <a:t>  </a:t>
            </a:r>
            <a:r>
              <a:rPr lang="zh-CN" sz="2400" b="1" dirty="0">
                <a:cs typeface="Times New Roman" panose="02020603050405020304" pitchFamily="18" charset="0"/>
                <a:sym typeface="+mn-ea"/>
              </a:rPr>
              <a:t>加重了企业的利息负担。</a:t>
            </a:r>
            <a:endParaRPr lang="zh-CN" altLang="en-US" sz="2400" b="1" dirty="0">
              <a:solidFill>
                <a:schemeClr val="accent6"/>
              </a:solidFill>
              <a:latin typeface="微软雅黑" panose="020B0503020204020204" pitchFamily="34" charset="-122"/>
              <a:ea typeface="微软雅黑" panose="020B0503020204020204" pitchFamily="34" charset="-122"/>
            </a:endParaRPr>
          </a:p>
        </p:txBody>
      </p:sp>
      <p:sp>
        <p:nvSpPr>
          <p:cNvPr id="4" name="文本框 3"/>
          <p:cNvSpPr txBox="1"/>
          <p:nvPr>
            <p:custDataLst>
              <p:tags r:id="rId5"/>
            </p:custDataLst>
          </p:nvPr>
        </p:nvSpPr>
        <p:spPr>
          <a:xfrm>
            <a:off x="976876" y="5571169"/>
            <a:ext cx="4047675" cy="960263"/>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marL="0" indent="347980">
              <a:lnSpc>
                <a:spcPct val="130000"/>
              </a:lnSpc>
            </a:pPr>
            <a:r>
              <a:rPr lang="zh-CN" sz="2400" b="1" dirty="0">
                <a:cs typeface="Times New Roman" panose="02020603050405020304" pitchFamily="18" charset="0"/>
                <a:sym typeface="+mn-ea"/>
              </a:rPr>
              <a:t>有助于银行降低贷款风险</a:t>
            </a:r>
            <a:r>
              <a:rPr lang="zh-CN" altLang="en-US" sz="2400" b="1" dirty="0">
                <a:cs typeface="Times New Roman" panose="02020603050405020304" pitchFamily="18" charset="0"/>
                <a:sym typeface="+mn-ea"/>
              </a:rPr>
              <a:t>，</a:t>
            </a:r>
            <a:endParaRPr lang="en-US" altLang="zh-CN" sz="2400" b="1" dirty="0">
              <a:cs typeface="Times New Roman" panose="02020603050405020304" pitchFamily="18" charset="0"/>
              <a:sym typeface="+mn-ea"/>
            </a:endParaRPr>
          </a:p>
          <a:p>
            <a:pPr marL="0" indent="347980">
              <a:lnSpc>
                <a:spcPct val="130000"/>
              </a:lnSpc>
            </a:pPr>
            <a:r>
              <a:rPr lang="zh-CN" sz="2400" b="1" dirty="0">
                <a:cs typeface="Times New Roman" panose="02020603050405020304" pitchFamily="18" charset="0"/>
                <a:sym typeface="+mn-ea"/>
              </a:rPr>
              <a:t>补偿其可能遭受的风险</a:t>
            </a:r>
            <a:endParaRPr lang="en-US" altLang="zh-CN" sz="2400" b="1" dirty="0">
              <a:cs typeface="Times New Roman" panose="02020603050405020304" pitchFamily="18" charset="0"/>
              <a:sym typeface="+mn-ea"/>
            </a:endParaRPr>
          </a:p>
        </p:txBody>
      </p:sp>
    </p:spTree>
    <p:extLst>
      <p:ext uri="{BB962C8B-B14F-4D97-AF65-F5344CB8AC3E}">
        <p14:creationId xmlns:p14="http://schemas.microsoft.com/office/powerpoint/2010/main" val="150959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REFSHAPE" val="470562796"/>
  <p:tag name="KSO_WM_UNIT_PLACING_PICTURE_USER_VIEWPORT" val="{&quot;height&quot;:3472,&quot;width&quot;:5829}"/>
</p:tagLst>
</file>

<file path=ppt/tags/tag10.xml><?xml version="1.0" encoding="utf-8"?>
<p:tagLst xmlns:a="http://schemas.openxmlformats.org/drawingml/2006/main" xmlns:r="http://schemas.openxmlformats.org/officeDocument/2006/relationships" xmlns:p="http://schemas.openxmlformats.org/presentationml/2006/main">
  <p:tag name="KSO_WM_UNIT_TABLE_BEAUTIFY" val="smartTable{ffa40ba9-5af4-4e1b-b5d2-572cb116f803}"/>
</p:tagLst>
</file>

<file path=ppt/tags/tag11.xml><?xml version="1.0" encoding="utf-8"?>
<p:tagLst xmlns:a="http://schemas.openxmlformats.org/drawingml/2006/main" xmlns:r="http://schemas.openxmlformats.org/officeDocument/2006/relationships" xmlns:p="http://schemas.openxmlformats.org/presentationml/2006/main">
  <p:tag name="REFSHAPE" val="190724300"/>
</p:tagLst>
</file>

<file path=ppt/tags/tag12.xml><?xml version="1.0" encoding="utf-8"?>
<p:tagLst xmlns:a="http://schemas.openxmlformats.org/drawingml/2006/main" xmlns:r="http://schemas.openxmlformats.org/officeDocument/2006/relationships" xmlns:p="http://schemas.openxmlformats.org/presentationml/2006/main">
  <p:tag name="REFSHAPE" val="190724572"/>
</p:tagLst>
</file>

<file path=ppt/tags/tag13.xml><?xml version="1.0" encoding="utf-8"?>
<p:tagLst xmlns:a="http://schemas.openxmlformats.org/drawingml/2006/main" xmlns:r="http://schemas.openxmlformats.org/officeDocument/2006/relationships" xmlns:p="http://schemas.openxmlformats.org/presentationml/2006/main">
  <p:tag name="REFSHAPE" val="190724300"/>
</p:tagLst>
</file>

<file path=ppt/tags/tag14.xml><?xml version="1.0" encoding="utf-8"?>
<p:tagLst xmlns:a="http://schemas.openxmlformats.org/drawingml/2006/main" xmlns:r="http://schemas.openxmlformats.org/officeDocument/2006/relationships" xmlns:p="http://schemas.openxmlformats.org/presentationml/2006/main">
  <p:tag name="REFSHAPE" val="190724572"/>
</p:tagLst>
</file>

<file path=ppt/tags/tag15.xml><?xml version="1.0" encoding="utf-8"?>
<p:tagLst xmlns:a="http://schemas.openxmlformats.org/drawingml/2006/main" xmlns:r="http://schemas.openxmlformats.org/officeDocument/2006/relationships" xmlns:p="http://schemas.openxmlformats.org/presentationml/2006/main">
  <p:tag name="REFSHAPE" val="190725252"/>
</p:tagLst>
</file>

<file path=ppt/tags/tag16.xml><?xml version="1.0" encoding="utf-8"?>
<p:tagLst xmlns:a="http://schemas.openxmlformats.org/drawingml/2006/main" xmlns:r="http://schemas.openxmlformats.org/officeDocument/2006/relationships" xmlns:p="http://schemas.openxmlformats.org/presentationml/2006/main">
  <p:tag name="REFSHAPE" val="190724844"/>
</p:tagLst>
</file>

<file path=ppt/tags/tag1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749,&quot;width&quot;:5239}"/>
</p:tagLst>
</file>

<file path=ppt/tags/tag18.xml><?xml version="1.0" encoding="utf-8"?>
<p:tagLst xmlns:a="http://schemas.openxmlformats.org/drawingml/2006/main" xmlns:r="http://schemas.openxmlformats.org/officeDocument/2006/relationships" xmlns:p="http://schemas.openxmlformats.org/presentationml/2006/main">
  <p:tag name="REFSHAPE" val="190724300"/>
</p:tagLst>
</file>

<file path=ppt/tags/tag19.xml><?xml version="1.0" encoding="utf-8"?>
<p:tagLst xmlns:a="http://schemas.openxmlformats.org/drawingml/2006/main" xmlns:r="http://schemas.openxmlformats.org/officeDocument/2006/relationships" xmlns:p="http://schemas.openxmlformats.org/presentationml/2006/main">
  <p:tag name="REFSHAPE" val="190724572"/>
</p:tagLst>
</file>

<file path=ppt/tags/tag2.xml><?xml version="1.0" encoding="utf-8"?>
<p:tagLst xmlns:a="http://schemas.openxmlformats.org/drawingml/2006/main" xmlns:r="http://schemas.openxmlformats.org/officeDocument/2006/relationships" xmlns:p="http://schemas.openxmlformats.org/presentationml/2006/main">
  <p:tag name="REFSHAPE" val="190717228"/>
</p:tagLst>
</file>

<file path=ppt/tags/tag20.xml><?xml version="1.0" encoding="utf-8"?>
<p:tagLst xmlns:a="http://schemas.openxmlformats.org/drawingml/2006/main" xmlns:r="http://schemas.openxmlformats.org/officeDocument/2006/relationships" xmlns:p="http://schemas.openxmlformats.org/presentationml/2006/main">
  <p:tag name="REFSHAPE" val="190725252"/>
</p:tagLst>
</file>

<file path=ppt/tags/tag21.xml><?xml version="1.0" encoding="utf-8"?>
<p:tagLst xmlns:a="http://schemas.openxmlformats.org/drawingml/2006/main" xmlns:r="http://schemas.openxmlformats.org/officeDocument/2006/relationships" xmlns:p="http://schemas.openxmlformats.org/presentationml/2006/main">
  <p:tag name="REFSHAPE" val="190724844"/>
</p:tagLst>
</file>

<file path=ppt/tags/tag22.xml><?xml version="1.0" encoding="utf-8"?>
<p:tagLst xmlns:a="http://schemas.openxmlformats.org/drawingml/2006/main" xmlns:r="http://schemas.openxmlformats.org/officeDocument/2006/relationships" xmlns:p="http://schemas.openxmlformats.org/presentationml/2006/main">
  <p:tag name="REFSHAPE" val="190724844"/>
</p:tagLst>
</file>

<file path=ppt/tags/tag2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61,&quot;width&quot;:6255}"/>
</p:tagLst>
</file>

<file path=ppt/tags/tag2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749,&quot;width&quot;:5239}"/>
</p:tagLst>
</file>

<file path=ppt/tags/tag2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749,&quot;width&quot;:5239}"/>
</p:tagLst>
</file>

<file path=ppt/tags/tag2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61,&quot;width&quot;:6255}"/>
</p:tagLst>
</file>

<file path=ppt/tags/tag27.xml><?xml version="1.0" encoding="utf-8"?>
<p:tagLst xmlns:a="http://schemas.openxmlformats.org/drawingml/2006/main" xmlns:r="http://schemas.openxmlformats.org/officeDocument/2006/relationships" xmlns:p="http://schemas.openxmlformats.org/presentationml/2006/main">
  <p:tag name="REFSHAPE" val="250094196"/>
</p:tagLst>
</file>

<file path=ppt/tags/tag28.xml><?xml version="1.0" encoding="utf-8"?>
<p:tagLst xmlns:a="http://schemas.openxmlformats.org/drawingml/2006/main" xmlns:r="http://schemas.openxmlformats.org/officeDocument/2006/relationships" xmlns:p="http://schemas.openxmlformats.org/presentationml/2006/main">
  <p:tag name="REFSHAPE" val="250095964"/>
</p:tagLst>
</file>

<file path=ppt/tags/tag29.xml><?xml version="1.0" encoding="utf-8"?>
<p:tagLst xmlns:a="http://schemas.openxmlformats.org/drawingml/2006/main" xmlns:r="http://schemas.openxmlformats.org/officeDocument/2006/relationships" xmlns:p="http://schemas.openxmlformats.org/presentationml/2006/main">
  <p:tag name="REFSHAPE" val="250092700"/>
</p:tagLst>
</file>

<file path=ppt/tags/tag3.xml><?xml version="1.0" encoding="utf-8"?>
<p:tagLst xmlns:a="http://schemas.openxmlformats.org/drawingml/2006/main" xmlns:r="http://schemas.openxmlformats.org/officeDocument/2006/relationships" xmlns:p="http://schemas.openxmlformats.org/presentationml/2006/main">
  <p:tag name="REFSHAPE" val="190718452"/>
</p:tagLst>
</file>

<file path=ppt/tags/tag30.xml><?xml version="1.0" encoding="utf-8"?>
<p:tagLst xmlns:a="http://schemas.openxmlformats.org/drawingml/2006/main" xmlns:r="http://schemas.openxmlformats.org/officeDocument/2006/relationships" xmlns:p="http://schemas.openxmlformats.org/presentationml/2006/main">
  <p:tag name="REFSHAPE" val="250093380"/>
</p:tagLst>
</file>

<file path=ppt/tags/tag31.xml><?xml version="1.0" encoding="utf-8"?>
<p:tagLst xmlns:a="http://schemas.openxmlformats.org/drawingml/2006/main" xmlns:r="http://schemas.openxmlformats.org/officeDocument/2006/relationships" xmlns:p="http://schemas.openxmlformats.org/presentationml/2006/main">
  <p:tag name="REFSHAPE" val="250091748"/>
</p:tagLst>
</file>

<file path=ppt/tags/tag32.xml><?xml version="1.0" encoding="utf-8"?>
<p:tagLst xmlns:a="http://schemas.openxmlformats.org/drawingml/2006/main" xmlns:r="http://schemas.openxmlformats.org/officeDocument/2006/relationships" xmlns:p="http://schemas.openxmlformats.org/presentationml/2006/main">
  <p:tag name="KSO_WM_UNIT_TABLE_BEAUTIFY" val="smartTable{1306d92d-f8e3-4431-83d6-951769f02fe4}"/>
</p:tagLst>
</file>

<file path=ppt/tags/tag33.xml><?xml version="1.0" encoding="utf-8"?>
<p:tagLst xmlns:a="http://schemas.openxmlformats.org/drawingml/2006/main" xmlns:r="http://schemas.openxmlformats.org/officeDocument/2006/relationships" xmlns:p="http://schemas.openxmlformats.org/presentationml/2006/main">
  <p:tag name="KSO_WM_UNIT_TABLE_BEAUTIFY" val="smartTable{c5eeef45-16bc-466e-a11c-67fde75be950}"/>
</p:tagLst>
</file>

<file path=ppt/tags/tag34.xml><?xml version="1.0" encoding="utf-8"?>
<p:tagLst xmlns:a="http://schemas.openxmlformats.org/drawingml/2006/main" xmlns:r="http://schemas.openxmlformats.org/officeDocument/2006/relationships" xmlns:p="http://schemas.openxmlformats.org/presentationml/2006/main">
  <p:tag name="KSO_WM_UNIT_TABLE_BEAUTIFY" val="smartTable{cfba8168-756a-4b97-9b29-1f922d96faee}"/>
</p:tagLst>
</file>

<file path=ppt/tags/tag35.xml><?xml version="1.0" encoding="utf-8"?>
<p:tagLst xmlns:a="http://schemas.openxmlformats.org/drawingml/2006/main" xmlns:r="http://schemas.openxmlformats.org/officeDocument/2006/relationships" xmlns:p="http://schemas.openxmlformats.org/presentationml/2006/main">
  <p:tag name="KSO_WM_UNIT_TABLE_BEAUTIFY" val="smartTable{19f49f5c-4855-42cc-9c33-37c34b99fab0}"/>
</p:tagLst>
</file>

<file path=ppt/tags/tag4.xml><?xml version="1.0" encoding="utf-8"?>
<p:tagLst xmlns:a="http://schemas.openxmlformats.org/drawingml/2006/main" xmlns:r="http://schemas.openxmlformats.org/officeDocument/2006/relationships" xmlns:p="http://schemas.openxmlformats.org/presentationml/2006/main">
  <p:tag name="REFSHAPE" val="190723756"/>
</p:tagLst>
</file>

<file path=ppt/tags/tag5.xml><?xml version="1.0" encoding="utf-8"?>
<p:tagLst xmlns:a="http://schemas.openxmlformats.org/drawingml/2006/main" xmlns:r="http://schemas.openxmlformats.org/officeDocument/2006/relationships" xmlns:p="http://schemas.openxmlformats.org/presentationml/2006/main">
  <p:tag name="KSO_WM_UNIT_TABLE_BEAUTIFY" val="smartTable{c9cd9d8f-ddba-460e-8a28-ae3246ceb370}"/>
</p:tagLst>
</file>

<file path=ppt/tags/tag6.xml><?xml version="1.0" encoding="utf-8"?>
<p:tagLst xmlns:a="http://schemas.openxmlformats.org/drawingml/2006/main" xmlns:r="http://schemas.openxmlformats.org/officeDocument/2006/relationships" xmlns:p="http://schemas.openxmlformats.org/presentationml/2006/main">
  <p:tag name="REFSHAPE" val="190725116"/>
</p:tagLst>
</file>

<file path=ppt/tags/tag7.xml><?xml version="1.0" encoding="utf-8"?>
<p:tagLst xmlns:a="http://schemas.openxmlformats.org/drawingml/2006/main" xmlns:r="http://schemas.openxmlformats.org/officeDocument/2006/relationships" xmlns:p="http://schemas.openxmlformats.org/presentationml/2006/main">
  <p:tag name="REFSHAPE" val="190722804"/>
</p:tagLst>
</file>

<file path=ppt/tags/tag8.xml><?xml version="1.0" encoding="utf-8"?>
<p:tagLst xmlns:a="http://schemas.openxmlformats.org/drawingml/2006/main" xmlns:r="http://schemas.openxmlformats.org/officeDocument/2006/relationships" xmlns:p="http://schemas.openxmlformats.org/presentationml/2006/main">
  <p:tag name="KSO_WM_UNIT_TABLE_BEAUTIFY" val="smartTable{176c5b5d-07cb-4f22-8143-21966be36cd0}"/>
</p:tagLst>
</file>

<file path=ppt/tags/tag9.xml><?xml version="1.0" encoding="utf-8"?>
<p:tagLst xmlns:a="http://schemas.openxmlformats.org/drawingml/2006/main" xmlns:r="http://schemas.openxmlformats.org/officeDocument/2006/relationships" xmlns:p="http://schemas.openxmlformats.org/presentationml/2006/main">
  <p:tag name="KSO_WM_UNIT_TABLE_BEAUTIFY" val="smartTable{1e61c226-1059-448b-bf6e-57b649bd95a5}"/>
</p:tagLst>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4329</TotalTime>
  <Words>2295</Words>
  <Application>Microsoft Office PowerPoint</Application>
  <PresentationFormat>宽屏</PresentationFormat>
  <Paragraphs>296</Paragraphs>
  <Slides>30</Slides>
  <Notes>0</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30</vt:i4>
      </vt:variant>
    </vt:vector>
  </HeadingPairs>
  <TitlesOfParts>
    <vt:vector size="46" baseType="lpstr">
      <vt:lpstr>黑体</vt:lpstr>
      <vt:lpstr>华文隶书</vt:lpstr>
      <vt:lpstr>华文新魏</vt:lpstr>
      <vt:lpstr>华文行楷</vt:lpstr>
      <vt:lpstr>微软雅黑</vt:lpstr>
      <vt:lpstr>Arial</vt:lpstr>
      <vt:lpstr>Calibri</vt:lpstr>
      <vt:lpstr>Cambria Math</vt:lpstr>
      <vt:lpstr>Franklin Gothic Book</vt:lpstr>
      <vt:lpstr>Franklin Gothic Medium</vt:lpstr>
      <vt:lpstr>Verdana</vt:lpstr>
      <vt:lpstr>Wingdings</vt:lpstr>
      <vt:lpstr>2_自定义设计方案</vt:lpstr>
      <vt:lpstr>自定义设计方案</vt:lpstr>
      <vt:lpstr>1_自定义设计方案</vt:lpstr>
      <vt:lpstr>cdb2004c003l</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1036</cp:revision>
  <dcterms:created xsi:type="dcterms:W3CDTF">2012-09-24T07:17:00Z</dcterms:created>
  <dcterms:modified xsi:type="dcterms:W3CDTF">2022-04-03T00:47:38Z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